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3" r:id="rId2"/>
    <p:sldId id="284"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99FF"/>
    <a:srgbClr val="0000FF"/>
    <a:srgbClr val="00FF00"/>
    <a:srgbClr val="2DC8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85" autoAdjust="0"/>
    <p:restoredTop sz="94660"/>
  </p:normalViewPr>
  <p:slideViewPr>
    <p:cSldViewPr snapToGrid="0">
      <p:cViewPr>
        <p:scale>
          <a:sx n="100" d="100"/>
          <a:sy n="100" d="100"/>
        </p:scale>
        <p:origin x="756" y="-28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148707E-A9AB-4464-90D2-43D091ECB7E1}" type="datetimeFigureOut">
              <a:rPr kumimoji="1" lang="ja-JP" altLang="en-US" smtClean="0"/>
              <a:t>2023/7/25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127881-5CBF-46E2-8562-8E20D07FE7BE}" type="slidenum">
              <a:rPr kumimoji="1" lang="ja-JP" altLang="en-US" smtClean="0"/>
              <a:t>‹#›</a:t>
            </a:fld>
            <a:endParaRPr kumimoji="1" lang="ja-JP" altLang="en-US"/>
          </a:p>
        </p:txBody>
      </p:sp>
    </p:spTree>
    <p:extLst>
      <p:ext uri="{BB962C8B-B14F-4D97-AF65-F5344CB8AC3E}">
        <p14:creationId xmlns:p14="http://schemas.microsoft.com/office/powerpoint/2010/main" val="1499582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48707E-A9AB-4464-90D2-43D091ECB7E1}" type="datetimeFigureOut">
              <a:rPr kumimoji="1" lang="ja-JP" altLang="en-US" smtClean="0"/>
              <a:t>2023/7/25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127881-5CBF-46E2-8562-8E20D07FE7BE}" type="slidenum">
              <a:rPr kumimoji="1" lang="ja-JP" altLang="en-US" smtClean="0"/>
              <a:t>‹#›</a:t>
            </a:fld>
            <a:endParaRPr kumimoji="1" lang="ja-JP" altLang="en-US"/>
          </a:p>
        </p:txBody>
      </p:sp>
    </p:spTree>
    <p:extLst>
      <p:ext uri="{BB962C8B-B14F-4D97-AF65-F5344CB8AC3E}">
        <p14:creationId xmlns:p14="http://schemas.microsoft.com/office/powerpoint/2010/main" val="2807409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48707E-A9AB-4464-90D2-43D091ECB7E1}" type="datetimeFigureOut">
              <a:rPr kumimoji="1" lang="ja-JP" altLang="en-US" smtClean="0"/>
              <a:t>2023/7/25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127881-5CBF-46E2-8562-8E20D07FE7BE}" type="slidenum">
              <a:rPr kumimoji="1" lang="ja-JP" altLang="en-US" smtClean="0"/>
              <a:t>‹#›</a:t>
            </a:fld>
            <a:endParaRPr kumimoji="1" lang="ja-JP" altLang="en-US"/>
          </a:p>
        </p:txBody>
      </p:sp>
    </p:spTree>
    <p:extLst>
      <p:ext uri="{BB962C8B-B14F-4D97-AF65-F5344CB8AC3E}">
        <p14:creationId xmlns:p14="http://schemas.microsoft.com/office/powerpoint/2010/main" val="289979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48707E-A9AB-4464-90D2-43D091ECB7E1}" type="datetimeFigureOut">
              <a:rPr kumimoji="1" lang="ja-JP" altLang="en-US" smtClean="0"/>
              <a:t>2023/7/25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127881-5CBF-46E2-8562-8E20D07FE7BE}" type="slidenum">
              <a:rPr kumimoji="1" lang="ja-JP" altLang="en-US" smtClean="0"/>
              <a:t>‹#›</a:t>
            </a:fld>
            <a:endParaRPr kumimoji="1" lang="ja-JP" altLang="en-US"/>
          </a:p>
        </p:txBody>
      </p:sp>
    </p:spTree>
    <p:extLst>
      <p:ext uri="{BB962C8B-B14F-4D97-AF65-F5344CB8AC3E}">
        <p14:creationId xmlns:p14="http://schemas.microsoft.com/office/powerpoint/2010/main" val="2554841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148707E-A9AB-4464-90D2-43D091ECB7E1}" type="datetimeFigureOut">
              <a:rPr kumimoji="1" lang="ja-JP" altLang="en-US" smtClean="0"/>
              <a:t>2023/7/25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1127881-5CBF-46E2-8562-8E20D07FE7BE}" type="slidenum">
              <a:rPr kumimoji="1" lang="ja-JP" altLang="en-US" smtClean="0"/>
              <a:t>‹#›</a:t>
            </a:fld>
            <a:endParaRPr kumimoji="1" lang="ja-JP" altLang="en-US"/>
          </a:p>
        </p:txBody>
      </p:sp>
    </p:spTree>
    <p:extLst>
      <p:ext uri="{BB962C8B-B14F-4D97-AF65-F5344CB8AC3E}">
        <p14:creationId xmlns:p14="http://schemas.microsoft.com/office/powerpoint/2010/main" val="1245436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148707E-A9AB-4464-90D2-43D091ECB7E1}" type="datetimeFigureOut">
              <a:rPr kumimoji="1" lang="ja-JP" altLang="en-US" smtClean="0"/>
              <a:t>2023/7/25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127881-5CBF-46E2-8562-8E20D07FE7BE}" type="slidenum">
              <a:rPr kumimoji="1" lang="ja-JP" altLang="en-US" smtClean="0"/>
              <a:t>‹#›</a:t>
            </a:fld>
            <a:endParaRPr kumimoji="1" lang="ja-JP" altLang="en-US"/>
          </a:p>
        </p:txBody>
      </p:sp>
    </p:spTree>
    <p:extLst>
      <p:ext uri="{BB962C8B-B14F-4D97-AF65-F5344CB8AC3E}">
        <p14:creationId xmlns:p14="http://schemas.microsoft.com/office/powerpoint/2010/main" val="458450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148707E-A9AB-4464-90D2-43D091ECB7E1}" type="datetimeFigureOut">
              <a:rPr kumimoji="1" lang="ja-JP" altLang="en-US" smtClean="0"/>
              <a:t>2023/7/25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1127881-5CBF-46E2-8562-8E20D07FE7BE}" type="slidenum">
              <a:rPr kumimoji="1" lang="ja-JP" altLang="en-US" smtClean="0"/>
              <a:t>‹#›</a:t>
            </a:fld>
            <a:endParaRPr kumimoji="1" lang="ja-JP" altLang="en-US"/>
          </a:p>
        </p:txBody>
      </p:sp>
    </p:spTree>
    <p:extLst>
      <p:ext uri="{BB962C8B-B14F-4D97-AF65-F5344CB8AC3E}">
        <p14:creationId xmlns:p14="http://schemas.microsoft.com/office/powerpoint/2010/main" val="1088109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148707E-A9AB-4464-90D2-43D091ECB7E1}" type="datetimeFigureOut">
              <a:rPr kumimoji="1" lang="ja-JP" altLang="en-US" smtClean="0"/>
              <a:t>2023/7/25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1127881-5CBF-46E2-8562-8E20D07FE7BE}" type="slidenum">
              <a:rPr kumimoji="1" lang="ja-JP" altLang="en-US" smtClean="0"/>
              <a:t>‹#›</a:t>
            </a:fld>
            <a:endParaRPr kumimoji="1" lang="ja-JP" altLang="en-US"/>
          </a:p>
        </p:txBody>
      </p:sp>
    </p:spTree>
    <p:extLst>
      <p:ext uri="{BB962C8B-B14F-4D97-AF65-F5344CB8AC3E}">
        <p14:creationId xmlns:p14="http://schemas.microsoft.com/office/powerpoint/2010/main" val="4240917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8707E-A9AB-4464-90D2-43D091ECB7E1}" type="datetimeFigureOut">
              <a:rPr kumimoji="1" lang="ja-JP" altLang="en-US" smtClean="0"/>
              <a:t>2023/7/25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1127881-5CBF-46E2-8562-8E20D07FE7BE}" type="slidenum">
              <a:rPr kumimoji="1" lang="ja-JP" altLang="en-US" smtClean="0"/>
              <a:t>‹#›</a:t>
            </a:fld>
            <a:endParaRPr kumimoji="1" lang="ja-JP" altLang="en-US"/>
          </a:p>
        </p:txBody>
      </p:sp>
    </p:spTree>
    <p:extLst>
      <p:ext uri="{BB962C8B-B14F-4D97-AF65-F5344CB8AC3E}">
        <p14:creationId xmlns:p14="http://schemas.microsoft.com/office/powerpoint/2010/main" val="949984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148707E-A9AB-4464-90D2-43D091ECB7E1}" type="datetimeFigureOut">
              <a:rPr kumimoji="1" lang="ja-JP" altLang="en-US" smtClean="0"/>
              <a:t>2023/7/25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127881-5CBF-46E2-8562-8E20D07FE7BE}" type="slidenum">
              <a:rPr kumimoji="1" lang="ja-JP" altLang="en-US" smtClean="0"/>
              <a:t>‹#›</a:t>
            </a:fld>
            <a:endParaRPr kumimoji="1" lang="ja-JP" altLang="en-US"/>
          </a:p>
        </p:txBody>
      </p:sp>
    </p:spTree>
    <p:extLst>
      <p:ext uri="{BB962C8B-B14F-4D97-AF65-F5344CB8AC3E}">
        <p14:creationId xmlns:p14="http://schemas.microsoft.com/office/powerpoint/2010/main" val="133131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148707E-A9AB-4464-90D2-43D091ECB7E1}" type="datetimeFigureOut">
              <a:rPr kumimoji="1" lang="ja-JP" altLang="en-US" smtClean="0"/>
              <a:t>2023/7/25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1127881-5CBF-46E2-8562-8E20D07FE7BE}" type="slidenum">
              <a:rPr kumimoji="1" lang="ja-JP" altLang="en-US" smtClean="0"/>
              <a:t>‹#›</a:t>
            </a:fld>
            <a:endParaRPr kumimoji="1" lang="ja-JP" altLang="en-US"/>
          </a:p>
        </p:txBody>
      </p:sp>
    </p:spTree>
    <p:extLst>
      <p:ext uri="{BB962C8B-B14F-4D97-AF65-F5344CB8AC3E}">
        <p14:creationId xmlns:p14="http://schemas.microsoft.com/office/powerpoint/2010/main" val="33876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148707E-A9AB-4464-90D2-43D091ECB7E1}" type="datetimeFigureOut">
              <a:rPr kumimoji="1" lang="ja-JP" altLang="en-US" smtClean="0"/>
              <a:t>2023/7/25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1127881-5CBF-46E2-8562-8E20D07FE7BE}" type="slidenum">
              <a:rPr kumimoji="1" lang="ja-JP" altLang="en-US" smtClean="0"/>
              <a:t>‹#›</a:t>
            </a:fld>
            <a:endParaRPr kumimoji="1" lang="ja-JP" altLang="en-US"/>
          </a:p>
        </p:txBody>
      </p:sp>
    </p:spTree>
    <p:extLst>
      <p:ext uri="{BB962C8B-B14F-4D97-AF65-F5344CB8AC3E}">
        <p14:creationId xmlns:p14="http://schemas.microsoft.com/office/powerpoint/2010/main" val="40287894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mailto:okinawa-poly02@jeed.go.jp" TargetMode="External"/><Relationship Id="rId5" Type="http://schemas.openxmlformats.org/officeDocument/2006/relationships/hyperlink" Target="http://www3.jeed.go.jp/okinawa/poly/" TargetMode="Externa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a:spLocks noChangeAspect="1"/>
          </p:cNvSpPr>
          <p:nvPr/>
        </p:nvSpPr>
        <p:spPr>
          <a:xfrm rot="2686171">
            <a:off x="3623064" y="3612196"/>
            <a:ext cx="5376050" cy="5375968"/>
          </a:xfrm>
          <a:custGeom>
            <a:avLst/>
            <a:gdLst>
              <a:gd name="connsiteX0" fmla="*/ 0 w 5376050"/>
              <a:gd name="connsiteY0" fmla="*/ 776624 h 5376050"/>
              <a:gd name="connsiteX1" fmla="*/ 776624 w 5376050"/>
              <a:gd name="connsiteY1" fmla="*/ 0 h 5376050"/>
              <a:gd name="connsiteX2" fmla="*/ 4599426 w 5376050"/>
              <a:gd name="connsiteY2" fmla="*/ 0 h 5376050"/>
              <a:gd name="connsiteX3" fmla="*/ 5376050 w 5376050"/>
              <a:gd name="connsiteY3" fmla="*/ 776624 h 5376050"/>
              <a:gd name="connsiteX4" fmla="*/ 5376050 w 5376050"/>
              <a:gd name="connsiteY4" fmla="*/ 4599426 h 5376050"/>
              <a:gd name="connsiteX5" fmla="*/ 4599426 w 5376050"/>
              <a:gd name="connsiteY5" fmla="*/ 5376050 h 5376050"/>
              <a:gd name="connsiteX6" fmla="*/ 776624 w 5376050"/>
              <a:gd name="connsiteY6" fmla="*/ 5376050 h 5376050"/>
              <a:gd name="connsiteX7" fmla="*/ 0 w 5376050"/>
              <a:gd name="connsiteY7" fmla="*/ 4599426 h 5376050"/>
              <a:gd name="connsiteX8" fmla="*/ 0 w 5376050"/>
              <a:gd name="connsiteY8" fmla="*/ 776624 h 5376050"/>
              <a:gd name="connsiteX0" fmla="*/ 0 w 5376050"/>
              <a:gd name="connsiteY0" fmla="*/ 776624 h 5376050"/>
              <a:gd name="connsiteX1" fmla="*/ 776624 w 5376050"/>
              <a:gd name="connsiteY1" fmla="*/ 0 h 5376050"/>
              <a:gd name="connsiteX2" fmla="*/ 5376050 w 5376050"/>
              <a:gd name="connsiteY2" fmla="*/ 776624 h 5376050"/>
              <a:gd name="connsiteX3" fmla="*/ 5376050 w 5376050"/>
              <a:gd name="connsiteY3" fmla="*/ 4599426 h 5376050"/>
              <a:gd name="connsiteX4" fmla="*/ 4599426 w 5376050"/>
              <a:gd name="connsiteY4" fmla="*/ 5376050 h 5376050"/>
              <a:gd name="connsiteX5" fmla="*/ 776624 w 5376050"/>
              <a:gd name="connsiteY5" fmla="*/ 5376050 h 5376050"/>
              <a:gd name="connsiteX6" fmla="*/ 0 w 5376050"/>
              <a:gd name="connsiteY6" fmla="*/ 4599426 h 5376050"/>
              <a:gd name="connsiteX7" fmla="*/ 0 w 5376050"/>
              <a:gd name="connsiteY7" fmla="*/ 776624 h 5376050"/>
              <a:gd name="connsiteX0" fmla="*/ 0 w 5376050"/>
              <a:gd name="connsiteY0" fmla="*/ 776624 h 5376050"/>
              <a:gd name="connsiteX1" fmla="*/ 776624 w 5376050"/>
              <a:gd name="connsiteY1" fmla="*/ 0 h 5376050"/>
              <a:gd name="connsiteX2" fmla="*/ 5376050 w 5376050"/>
              <a:gd name="connsiteY2" fmla="*/ 4599426 h 5376050"/>
              <a:gd name="connsiteX3" fmla="*/ 4599426 w 5376050"/>
              <a:gd name="connsiteY3" fmla="*/ 5376050 h 5376050"/>
              <a:gd name="connsiteX4" fmla="*/ 776624 w 5376050"/>
              <a:gd name="connsiteY4" fmla="*/ 5376050 h 5376050"/>
              <a:gd name="connsiteX5" fmla="*/ 0 w 5376050"/>
              <a:gd name="connsiteY5" fmla="*/ 4599426 h 5376050"/>
              <a:gd name="connsiteX6" fmla="*/ 0 w 5376050"/>
              <a:gd name="connsiteY6" fmla="*/ 776624 h 5376050"/>
              <a:gd name="connsiteX0" fmla="*/ 0 w 5376050"/>
              <a:gd name="connsiteY0" fmla="*/ 776542 h 5375968"/>
              <a:gd name="connsiteX1" fmla="*/ 797150 w 5376050"/>
              <a:gd name="connsiteY1" fmla="*/ 0 h 5375968"/>
              <a:gd name="connsiteX2" fmla="*/ 5376050 w 5376050"/>
              <a:gd name="connsiteY2" fmla="*/ 4599344 h 5375968"/>
              <a:gd name="connsiteX3" fmla="*/ 4599426 w 5376050"/>
              <a:gd name="connsiteY3" fmla="*/ 5375968 h 5375968"/>
              <a:gd name="connsiteX4" fmla="*/ 776624 w 5376050"/>
              <a:gd name="connsiteY4" fmla="*/ 5375968 h 5375968"/>
              <a:gd name="connsiteX5" fmla="*/ 0 w 5376050"/>
              <a:gd name="connsiteY5" fmla="*/ 4599344 h 5375968"/>
              <a:gd name="connsiteX6" fmla="*/ 0 w 5376050"/>
              <a:gd name="connsiteY6" fmla="*/ 776542 h 5375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376050" h="5375968">
                <a:moveTo>
                  <a:pt x="0" y="776542"/>
                </a:moveTo>
                <a:cubicBezTo>
                  <a:pt x="0" y="347624"/>
                  <a:pt x="368232" y="0"/>
                  <a:pt x="797150" y="0"/>
                </a:cubicBezTo>
                <a:lnTo>
                  <a:pt x="5376050" y="4599344"/>
                </a:lnTo>
                <a:cubicBezTo>
                  <a:pt x="5376050" y="5028262"/>
                  <a:pt x="5028344" y="5375968"/>
                  <a:pt x="4599426" y="5375968"/>
                </a:cubicBezTo>
                <a:lnTo>
                  <a:pt x="776624" y="5375968"/>
                </a:lnTo>
                <a:cubicBezTo>
                  <a:pt x="347706" y="5375968"/>
                  <a:pt x="0" y="5028262"/>
                  <a:pt x="0" y="4599344"/>
                </a:cubicBezTo>
                <a:lnTo>
                  <a:pt x="0" y="776542"/>
                </a:lnTo>
                <a:close/>
              </a:path>
            </a:pathLst>
          </a:custGeom>
          <a:solidFill>
            <a:schemeClr val="tx1">
              <a:lumMod val="95000"/>
              <a:lumOff val="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53" name="コンテンツ プレースホルダー 3"/>
          <p:cNvPicPr>
            <a:picLocks noChangeAspect="1"/>
          </p:cNvPicPr>
          <p:nvPr/>
        </p:nvPicPr>
        <p:blipFill>
          <a:blip r:embed="rId2" cstate="print">
            <a:grayscl/>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10392" y="356"/>
            <a:ext cx="6876000" cy="4584000"/>
          </a:xfrm>
          <a:prstGeom prst="rect">
            <a:avLst/>
          </a:prstGeom>
        </p:spPr>
      </p:pic>
      <p:sp>
        <p:nvSpPr>
          <p:cNvPr id="15" name="平行四辺形 14"/>
          <p:cNvSpPr/>
          <p:nvPr/>
        </p:nvSpPr>
        <p:spPr>
          <a:xfrm>
            <a:off x="84971" y="523297"/>
            <a:ext cx="6812366" cy="9484332"/>
          </a:xfrm>
          <a:custGeom>
            <a:avLst/>
            <a:gdLst>
              <a:gd name="connsiteX0" fmla="*/ 0 w 13817599"/>
              <a:gd name="connsiteY0" fmla="*/ 6375400 h 6375400"/>
              <a:gd name="connsiteX1" fmla="*/ 6393634 w 13817599"/>
              <a:gd name="connsiteY1" fmla="*/ 0 h 6375400"/>
              <a:gd name="connsiteX2" fmla="*/ 13817599 w 13817599"/>
              <a:gd name="connsiteY2" fmla="*/ 0 h 6375400"/>
              <a:gd name="connsiteX3" fmla="*/ 7423965 w 13817599"/>
              <a:gd name="connsiteY3" fmla="*/ 6375400 h 6375400"/>
              <a:gd name="connsiteX4" fmla="*/ 0 w 13817599"/>
              <a:gd name="connsiteY4" fmla="*/ 6375400 h 6375400"/>
              <a:gd name="connsiteX0" fmla="*/ 0 w 13817599"/>
              <a:gd name="connsiteY0" fmla="*/ 6386286 h 6386286"/>
              <a:gd name="connsiteX1" fmla="*/ 6393634 w 13817599"/>
              <a:gd name="connsiteY1" fmla="*/ 10886 h 6386286"/>
              <a:gd name="connsiteX2" fmla="*/ 7372815 w 13817599"/>
              <a:gd name="connsiteY2" fmla="*/ 0 h 6386286"/>
              <a:gd name="connsiteX3" fmla="*/ 13817599 w 13817599"/>
              <a:gd name="connsiteY3" fmla="*/ 10886 h 6386286"/>
              <a:gd name="connsiteX4" fmla="*/ 7423965 w 13817599"/>
              <a:gd name="connsiteY4" fmla="*/ 6386286 h 6386286"/>
              <a:gd name="connsiteX5" fmla="*/ 0 w 13817599"/>
              <a:gd name="connsiteY5" fmla="*/ 6386286 h 6386286"/>
              <a:gd name="connsiteX0" fmla="*/ 0 w 7423965"/>
              <a:gd name="connsiteY0" fmla="*/ 6386286 h 6386286"/>
              <a:gd name="connsiteX1" fmla="*/ 6393634 w 7423965"/>
              <a:gd name="connsiteY1" fmla="*/ 10886 h 6386286"/>
              <a:gd name="connsiteX2" fmla="*/ 7372815 w 7423965"/>
              <a:gd name="connsiteY2" fmla="*/ 0 h 6386286"/>
              <a:gd name="connsiteX3" fmla="*/ 7423965 w 7423965"/>
              <a:gd name="connsiteY3" fmla="*/ 6386286 h 6386286"/>
              <a:gd name="connsiteX4" fmla="*/ 0 w 7423965"/>
              <a:gd name="connsiteY4" fmla="*/ 6386286 h 6386286"/>
              <a:gd name="connsiteX0" fmla="*/ 0 w 7436315"/>
              <a:gd name="connsiteY0" fmla="*/ 6375400 h 6375400"/>
              <a:gd name="connsiteX1" fmla="*/ 6393634 w 7436315"/>
              <a:gd name="connsiteY1" fmla="*/ 0 h 6375400"/>
              <a:gd name="connsiteX2" fmla="*/ 7436315 w 7436315"/>
              <a:gd name="connsiteY2" fmla="*/ 1814 h 6375400"/>
              <a:gd name="connsiteX3" fmla="*/ 7423965 w 7436315"/>
              <a:gd name="connsiteY3" fmla="*/ 6375400 h 6375400"/>
              <a:gd name="connsiteX4" fmla="*/ 0 w 7436315"/>
              <a:gd name="connsiteY4" fmla="*/ 6375400 h 6375400"/>
              <a:gd name="connsiteX0" fmla="*/ 0 w 7449015"/>
              <a:gd name="connsiteY0" fmla="*/ 6375400 h 6375400"/>
              <a:gd name="connsiteX1" fmla="*/ 6393634 w 7449015"/>
              <a:gd name="connsiteY1" fmla="*/ 0 h 6375400"/>
              <a:gd name="connsiteX2" fmla="*/ 7449015 w 7449015"/>
              <a:gd name="connsiteY2" fmla="*/ 1814 h 6375400"/>
              <a:gd name="connsiteX3" fmla="*/ 7423965 w 7449015"/>
              <a:gd name="connsiteY3" fmla="*/ 6375400 h 6375400"/>
              <a:gd name="connsiteX4" fmla="*/ 0 w 7449015"/>
              <a:gd name="connsiteY4" fmla="*/ 6375400 h 6375400"/>
              <a:gd name="connsiteX0" fmla="*/ 0 w 7449015"/>
              <a:gd name="connsiteY0" fmla="*/ 6375400 h 6375400"/>
              <a:gd name="connsiteX1" fmla="*/ 6393634 w 7449015"/>
              <a:gd name="connsiteY1" fmla="*/ 0 h 6375400"/>
              <a:gd name="connsiteX2" fmla="*/ 7449015 w 7449015"/>
              <a:gd name="connsiteY2" fmla="*/ 1814 h 6375400"/>
              <a:gd name="connsiteX3" fmla="*/ 7436665 w 7449015"/>
              <a:gd name="connsiteY3" fmla="*/ 6362700 h 6375400"/>
              <a:gd name="connsiteX4" fmla="*/ 0 w 7449015"/>
              <a:gd name="connsiteY4" fmla="*/ 6375400 h 6375400"/>
              <a:gd name="connsiteX0" fmla="*/ 0 w 7449015"/>
              <a:gd name="connsiteY0" fmla="*/ 6375400 h 6375400"/>
              <a:gd name="connsiteX1" fmla="*/ 6393634 w 7449015"/>
              <a:gd name="connsiteY1" fmla="*/ 0 h 6375400"/>
              <a:gd name="connsiteX2" fmla="*/ 7449015 w 7449015"/>
              <a:gd name="connsiteY2" fmla="*/ 1814 h 6375400"/>
              <a:gd name="connsiteX3" fmla="*/ 7436665 w 7449015"/>
              <a:gd name="connsiteY3" fmla="*/ 6362700 h 6375400"/>
              <a:gd name="connsiteX4" fmla="*/ 565615 w 7449015"/>
              <a:gd name="connsiteY4" fmla="*/ 6375400 h 6375400"/>
              <a:gd name="connsiteX5" fmla="*/ 0 w 7449015"/>
              <a:gd name="connsiteY5" fmla="*/ 6375400 h 6375400"/>
              <a:gd name="connsiteX0" fmla="*/ 0 w 7449015"/>
              <a:gd name="connsiteY0" fmla="*/ 6375400 h 6375400"/>
              <a:gd name="connsiteX1" fmla="*/ 565615 w 7449015"/>
              <a:gd name="connsiteY1" fmla="*/ 5816600 h 6375400"/>
              <a:gd name="connsiteX2" fmla="*/ 6393634 w 7449015"/>
              <a:gd name="connsiteY2" fmla="*/ 0 h 6375400"/>
              <a:gd name="connsiteX3" fmla="*/ 7449015 w 7449015"/>
              <a:gd name="connsiteY3" fmla="*/ 1814 h 6375400"/>
              <a:gd name="connsiteX4" fmla="*/ 7436665 w 7449015"/>
              <a:gd name="connsiteY4" fmla="*/ 6362700 h 6375400"/>
              <a:gd name="connsiteX5" fmla="*/ 565615 w 7449015"/>
              <a:gd name="connsiteY5" fmla="*/ 6375400 h 6375400"/>
              <a:gd name="connsiteX6" fmla="*/ 0 w 7449015"/>
              <a:gd name="connsiteY6" fmla="*/ 6375400 h 6375400"/>
              <a:gd name="connsiteX0" fmla="*/ 0 w 6883400"/>
              <a:gd name="connsiteY0" fmla="*/ 6375400 h 6375400"/>
              <a:gd name="connsiteX1" fmla="*/ 0 w 6883400"/>
              <a:gd name="connsiteY1" fmla="*/ 5816600 h 6375400"/>
              <a:gd name="connsiteX2" fmla="*/ 5828019 w 6883400"/>
              <a:gd name="connsiteY2" fmla="*/ 0 h 6375400"/>
              <a:gd name="connsiteX3" fmla="*/ 6883400 w 6883400"/>
              <a:gd name="connsiteY3" fmla="*/ 1814 h 6375400"/>
              <a:gd name="connsiteX4" fmla="*/ 6871050 w 6883400"/>
              <a:gd name="connsiteY4" fmla="*/ 6362700 h 6375400"/>
              <a:gd name="connsiteX5" fmla="*/ 0 w 6883400"/>
              <a:gd name="connsiteY5" fmla="*/ 6375400 h 6375400"/>
              <a:gd name="connsiteX0" fmla="*/ 0 w 6883400"/>
              <a:gd name="connsiteY0" fmla="*/ 6389915 h 6389915"/>
              <a:gd name="connsiteX1" fmla="*/ 0 w 6883400"/>
              <a:gd name="connsiteY1" fmla="*/ 5831115 h 6389915"/>
              <a:gd name="connsiteX2" fmla="*/ 5842588 w 6883400"/>
              <a:gd name="connsiteY2" fmla="*/ 0 h 6389915"/>
              <a:gd name="connsiteX3" fmla="*/ 6883400 w 6883400"/>
              <a:gd name="connsiteY3" fmla="*/ 16329 h 6389915"/>
              <a:gd name="connsiteX4" fmla="*/ 6871050 w 6883400"/>
              <a:gd name="connsiteY4" fmla="*/ 6377215 h 6389915"/>
              <a:gd name="connsiteX5" fmla="*/ 0 w 6883400"/>
              <a:gd name="connsiteY5" fmla="*/ 6389915 h 6389915"/>
              <a:gd name="connsiteX0" fmla="*/ 0 w 6883400"/>
              <a:gd name="connsiteY0" fmla="*/ 6389915 h 6389915"/>
              <a:gd name="connsiteX1" fmla="*/ 0 w 6883400"/>
              <a:gd name="connsiteY1" fmla="*/ 5831115 h 6389915"/>
              <a:gd name="connsiteX2" fmla="*/ 5842588 w 6883400"/>
              <a:gd name="connsiteY2" fmla="*/ 0 h 6389915"/>
              <a:gd name="connsiteX3" fmla="*/ 6883400 w 6883400"/>
              <a:gd name="connsiteY3" fmla="*/ 16329 h 6389915"/>
              <a:gd name="connsiteX4" fmla="*/ 6871050 w 6883400"/>
              <a:gd name="connsiteY4" fmla="*/ 6377215 h 6389915"/>
              <a:gd name="connsiteX5" fmla="*/ 0 w 6883400"/>
              <a:gd name="connsiteY5" fmla="*/ 6389915 h 6389915"/>
              <a:gd name="connsiteX0" fmla="*/ 0 w 6883400"/>
              <a:gd name="connsiteY0" fmla="*/ 6389915 h 6389915"/>
              <a:gd name="connsiteX1" fmla="*/ 14568 w 6883400"/>
              <a:gd name="connsiteY1" fmla="*/ 5205106 h 6389915"/>
              <a:gd name="connsiteX2" fmla="*/ 5842588 w 6883400"/>
              <a:gd name="connsiteY2" fmla="*/ 0 h 6389915"/>
              <a:gd name="connsiteX3" fmla="*/ 6883400 w 6883400"/>
              <a:gd name="connsiteY3" fmla="*/ 16329 h 6389915"/>
              <a:gd name="connsiteX4" fmla="*/ 6871050 w 6883400"/>
              <a:gd name="connsiteY4" fmla="*/ 6377215 h 6389915"/>
              <a:gd name="connsiteX5" fmla="*/ 0 w 6883400"/>
              <a:gd name="connsiteY5" fmla="*/ 6389915 h 6389915"/>
              <a:gd name="connsiteX0" fmla="*/ 0 w 6883400"/>
              <a:gd name="connsiteY0" fmla="*/ 6389915 h 6389915"/>
              <a:gd name="connsiteX1" fmla="*/ 14568 w 6883400"/>
              <a:gd name="connsiteY1" fmla="*/ 5244231 h 6389915"/>
              <a:gd name="connsiteX2" fmla="*/ 5842588 w 6883400"/>
              <a:gd name="connsiteY2" fmla="*/ 0 h 6389915"/>
              <a:gd name="connsiteX3" fmla="*/ 6883400 w 6883400"/>
              <a:gd name="connsiteY3" fmla="*/ 16329 h 6389915"/>
              <a:gd name="connsiteX4" fmla="*/ 6871050 w 6883400"/>
              <a:gd name="connsiteY4" fmla="*/ 6377215 h 6389915"/>
              <a:gd name="connsiteX5" fmla="*/ 0 w 6883400"/>
              <a:gd name="connsiteY5" fmla="*/ 6389915 h 6389915"/>
              <a:gd name="connsiteX0" fmla="*/ 0 w 6883400"/>
              <a:gd name="connsiteY0" fmla="*/ 6389915 h 6389915"/>
              <a:gd name="connsiteX1" fmla="*/ 25494 w 6883400"/>
              <a:gd name="connsiteY1" fmla="*/ 5214887 h 6389915"/>
              <a:gd name="connsiteX2" fmla="*/ 5842588 w 6883400"/>
              <a:gd name="connsiteY2" fmla="*/ 0 h 6389915"/>
              <a:gd name="connsiteX3" fmla="*/ 6883400 w 6883400"/>
              <a:gd name="connsiteY3" fmla="*/ 16329 h 6389915"/>
              <a:gd name="connsiteX4" fmla="*/ 6871050 w 6883400"/>
              <a:gd name="connsiteY4" fmla="*/ 6377215 h 6389915"/>
              <a:gd name="connsiteX5" fmla="*/ 0 w 6883400"/>
              <a:gd name="connsiteY5" fmla="*/ 6389915 h 6389915"/>
              <a:gd name="connsiteX0" fmla="*/ 0 w 6883400"/>
              <a:gd name="connsiteY0" fmla="*/ 6389915 h 6389915"/>
              <a:gd name="connsiteX1" fmla="*/ 14568 w 6883400"/>
              <a:gd name="connsiteY1" fmla="*/ 5214888 h 6389915"/>
              <a:gd name="connsiteX2" fmla="*/ 5842588 w 6883400"/>
              <a:gd name="connsiteY2" fmla="*/ 0 h 6389915"/>
              <a:gd name="connsiteX3" fmla="*/ 6883400 w 6883400"/>
              <a:gd name="connsiteY3" fmla="*/ 16329 h 6389915"/>
              <a:gd name="connsiteX4" fmla="*/ 6871050 w 6883400"/>
              <a:gd name="connsiteY4" fmla="*/ 6377215 h 6389915"/>
              <a:gd name="connsiteX5" fmla="*/ 0 w 6883400"/>
              <a:gd name="connsiteY5" fmla="*/ 6389915 h 6389915"/>
              <a:gd name="connsiteX0" fmla="*/ 0 w 6883400"/>
              <a:gd name="connsiteY0" fmla="*/ 6389915 h 6389915"/>
              <a:gd name="connsiteX1" fmla="*/ 3642 w 6883400"/>
              <a:gd name="connsiteY1" fmla="*/ 5214889 h 6389915"/>
              <a:gd name="connsiteX2" fmla="*/ 5842588 w 6883400"/>
              <a:gd name="connsiteY2" fmla="*/ 0 h 6389915"/>
              <a:gd name="connsiteX3" fmla="*/ 6883400 w 6883400"/>
              <a:gd name="connsiteY3" fmla="*/ 16329 h 6389915"/>
              <a:gd name="connsiteX4" fmla="*/ 6871050 w 6883400"/>
              <a:gd name="connsiteY4" fmla="*/ 6377215 h 6389915"/>
              <a:gd name="connsiteX5" fmla="*/ 0 w 6883400"/>
              <a:gd name="connsiteY5" fmla="*/ 6389915 h 6389915"/>
              <a:gd name="connsiteX0" fmla="*/ 0 w 6883400"/>
              <a:gd name="connsiteY0" fmla="*/ 6389915 h 6389915"/>
              <a:gd name="connsiteX1" fmla="*/ 3642 w 6883400"/>
              <a:gd name="connsiteY1" fmla="*/ 5214889 h 6389915"/>
              <a:gd name="connsiteX2" fmla="*/ 5864441 w 6883400"/>
              <a:gd name="connsiteY2" fmla="*/ 0 h 6389915"/>
              <a:gd name="connsiteX3" fmla="*/ 6883400 w 6883400"/>
              <a:gd name="connsiteY3" fmla="*/ 16329 h 6389915"/>
              <a:gd name="connsiteX4" fmla="*/ 6871050 w 6883400"/>
              <a:gd name="connsiteY4" fmla="*/ 6377215 h 6389915"/>
              <a:gd name="connsiteX5" fmla="*/ 0 w 6883400"/>
              <a:gd name="connsiteY5" fmla="*/ 6389915 h 6389915"/>
              <a:gd name="connsiteX0" fmla="*/ 0 w 6883400"/>
              <a:gd name="connsiteY0" fmla="*/ 6389915 h 6389915"/>
              <a:gd name="connsiteX1" fmla="*/ 3642 w 6883400"/>
              <a:gd name="connsiteY1" fmla="*/ 5214889 h 6389915"/>
              <a:gd name="connsiteX2" fmla="*/ 5864441 w 6883400"/>
              <a:gd name="connsiteY2" fmla="*/ 0 h 6389915"/>
              <a:gd name="connsiteX3" fmla="*/ 6883400 w 6883400"/>
              <a:gd name="connsiteY3" fmla="*/ 16329 h 6389915"/>
              <a:gd name="connsiteX4" fmla="*/ 6881977 w 6883400"/>
              <a:gd name="connsiteY4" fmla="*/ 6377215 h 6389915"/>
              <a:gd name="connsiteX5" fmla="*/ 0 w 6883400"/>
              <a:gd name="connsiteY5" fmla="*/ 6389915 h 6389915"/>
              <a:gd name="connsiteX0" fmla="*/ 0 w 6920485"/>
              <a:gd name="connsiteY0" fmla="*/ 6389915 h 8922011"/>
              <a:gd name="connsiteX1" fmla="*/ 3642 w 6920485"/>
              <a:gd name="connsiteY1" fmla="*/ 5214889 h 8922011"/>
              <a:gd name="connsiteX2" fmla="*/ 5864441 w 6920485"/>
              <a:gd name="connsiteY2" fmla="*/ 0 h 8922011"/>
              <a:gd name="connsiteX3" fmla="*/ 6883400 w 6920485"/>
              <a:gd name="connsiteY3" fmla="*/ 16329 h 8922011"/>
              <a:gd name="connsiteX4" fmla="*/ 6920219 w 6920485"/>
              <a:gd name="connsiteY4" fmla="*/ 8922011 h 8922011"/>
              <a:gd name="connsiteX5" fmla="*/ 0 w 6920485"/>
              <a:gd name="connsiteY5" fmla="*/ 6389915 h 8922011"/>
              <a:gd name="connsiteX0" fmla="*/ 0 w 6920485"/>
              <a:gd name="connsiteY0" fmla="*/ 8923300 h 8923300"/>
              <a:gd name="connsiteX1" fmla="*/ 3642 w 6920485"/>
              <a:gd name="connsiteY1" fmla="*/ 5214889 h 8923300"/>
              <a:gd name="connsiteX2" fmla="*/ 5864441 w 6920485"/>
              <a:gd name="connsiteY2" fmla="*/ 0 h 8923300"/>
              <a:gd name="connsiteX3" fmla="*/ 6883400 w 6920485"/>
              <a:gd name="connsiteY3" fmla="*/ 16329 h 8923300"/>
              <a:gd name="connsiteX4" fmla="*/ 6920219 w 6920485"/>
              <a:gd name="connsiteY4" fmla="*/ 8922011 h 8923300"/>
              <a:gd name="connsiteX5" fmla="*/ 0 w 6920485"/>
              <a:gd name="connsiteY5" fmla="*/ 8923300 h 8923300"/>
              <a:gd name="connsiteX0" fmla="*/ 0 w 6920564"/>
              <a:gd name="connsiteY0" fmla="*/ 8923300 h 8923300"/>
              <a:gd name="connsiteX1" fmla="*/ 3642 w 6920564"/>
              <a:gd name="connsiteY1" fmla="*/ 5214889 h 8923300"/>
              <a:gd name="connsiteX2" fmla="*/ 5864441 w 6920564"/>
              <a:gd name="connsiteY2" fmla="*/ 0 h 8923300"/>
              <a:gd name="connsiteX3" fmla="*/ 6894325 w 6920564"/>
              <a:gd name="connsiteY3" fmla="*/ 192395 h 8923300"/>
              <a:gd name="connsiteX4" fmla="*/ 6920219 w 6920564"/>
              <a:gd name="connsiteY4" fmla="*/ 8922011 h 8923300"/>
              <a:gd name="connsiteX5" fmla="*/ 0 w 6920564"/>
              <a:gd name="connsiteY5" fmla="*/ 8923300 h 8923300"/>
              <a:gd name="connsiteX0" fmla="*/ 0 w 6920564"/>
              <a:gd name="connsiteY0" fmla="*/ 8747235 h 8747235"/>
              <a:gd name="connsiteX1" fmla="*/ 3642 w 6920564"/>
              <a:gd name="connsiteY1" fmla="*/ 5038824 h 8747235"/>
              <a:gd name="connsiteX2" fmla="*/ 5689624 w 6920564"/>
              <a:gd name="connsiteY2" fmla="*/ 0 h 8747235"/>
              <a:gd name="connsiteX3" fmla="*/ 6894325 w 6920564"/>
              <a:gd name="connsiteY3" fmla="*/ 16330 h 8747235"/>
              <a:gd name="connsiteX4" fmla="*/ 6920219 w 6920564"/>
              <a:gd name="connsiteY4" fmla="*/ 8745946 h 8747235"/>
              <a:gd name="connsiteX5" fmla="*/ 0 w 6920564"/>
              <a:gd name="connsiteY5" fmla="*/ 8747235 h 8747235"/>
              <a:gd name="connsiteX0" fmla="*/ 0 w 6920564"/>
              <a:gd name="connsiteY0" fmla="*/ 8747235 h 8747235"/>
              <a:gd name="connsiteX1" fmla="*/ 3642 w 6920564"/>
              <a:gd name="connsiteY1" fmla="*/ 5038824 h 8747235"/>
              <a:gd name="connsiteX2" fmla="*/ 5689624 w 6920564"/>
              <a:gd name="connsiteY2" fmla="*/ 0 h 8747235"/>
              <a:gd name="connsiteX3" fmla="*/ 6894325 w 6920564"/>
              <a:gd name="connsiteY3" fmla="*/ 16330 h 8747235"/>
              <a:gd name="connsiteX4" fmla="*/ 6920219 w 6920564"/>
              <a:gd name="connsiteY4" fmla="*/ 8745946 h 8747235"/>
              <a:gd name="connsiteX5" fmla="*/ 0 w 6920564"/>
              <a:gd name="connsiteY5" fmla="*/ 8747235 h 8747235"/>
              <a:gd name="connsiteX0" fmla="*/ 0 w 6920564"/>
              <a:gd name="connsiteY0" fmla="*/ 8730905 h 8730905"/>
              <a:gd name="connsiteX1" fmla="*/ 3642 w 6920564"/>
              <a:gd name="connsiteY1" fmla="*/ 5022494 h 8730905"/>
              <a:gd name="connsiteX2" fmla="*/ 5667772 w 6920564"/>
              <a:gd name="connsiteY2" fmla="*/ 13014 h 8730905"/>
              <a:gd name="connsiteX3" fmla="*/ 6894325 w 6920564"/>
              <a:gd name="connsiteY3" fmla="*/ 0 h 8730905"/>
              <a:gd name="connsiteX4" fmla="*/ 6920219 w 6920564"/>
              <a:gd name="connsiteY4" fmla="*/ 8729616 h 8730905"/>
              <a:gd name="connsiteX5" fmla="*/ 0 w 6920564"/>
              <a:gd name="connsiteY5" fmla="*/ 8730905 h 8730905"/>
              <a:gd name="connsiteX0" fmla="*/ 0 w 6920435"/>
              <a:gd name="connsiteY0" fmla="*/ 8721123 h 8721123"/>
              <a:gd name="connsiteX1" fmla="*/ 3642 w 6920435"/>
              <a:gd name="connsiteY1" fmla="*/ 5012712 h 8721123"/>
              <a:gd name="connsiteX2" fmla="*/ 5667772 w 6920435"/>
              <a:gd name="connsiteY2" fmla="*/ 3232 h 8721123"/>
              <a:gd name="connsiteX3" fmla="*/ 6872474 w 6920435"/>
              <a:gd name="connsiteY3" fmla="*/ 0 h 8721123"/>
              <a:gd name="connsiteX4" fmla="*/ 6920219 w 6920435"/>
              <a:gd name="connsiteY4" fmla="*/ 8719834 h 8721123"/>
              <a:gd name="connsiteX5" fmla="*/ 0 w 6920435"/>
              <a:gd name="connsiteY5" fmla="*/ 8721123 h 8721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20435" h="8721123">
                <a:moveTo>
                  <a:pt x="0" y="8721123"/>
                </a:moveTo>
                <a:lnTo>
                  <a:pt x="3642" y="5012712"/>
                </a:lnTo>
                <a:lnTo>
                  <a:pt x="5667772" y="3232"/>
                </a:lnTo>
                <a:lnTo>
                  <a:pt x="6872474" y="0"/>
                </a:lnTo>
                <a:cubicBezTo>
                  <a:pt x="6868357" y="2124529"/>
                  <a:pt x="6924336" y="6595305"/>
                  <a:pt x="6920219" y="8719834"/>
                </a:cubicBezTo>
                <a:lnTo>
                  <a:pt x="0" y="8721123"/>
                </a:lnTo>
                <a:close/>
              </a:path>
            </a:pathLst>
          </a:custGeom>
          <a:solidFill>
            <a:schemeClr val="bg2">
              <a:lumMod val="25000"/>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5" name="テキスト ボックス 24"/>
          <p:cNvSpPr txBox="1"/>
          <p:nvPr/>
        </p:nvSpPr>
        <p:spPr>
          <a:xfrm rot="10800000" flipV="1">
            <a:off x="1417059" y="1227037"/>
            <a:ext cx="5445396" cy="913070"/>
          </a:xfrm>
          <a:prstGeom prst="rect">
            <a:avLst/>
          </a:prstGeom>
          <a:noFill/>
        </p:spPr>
        <p:txBody>
          <a:bodyPr wrap="square" rtlCol="0">
            <a:spAutoFit/>
          </a:bodyPr>
          <a:lstStyle/>
          <a:p>
            <a:pPr>
              <a:lnSpc>
                <a:spcPts val="1600"/>
              </a:lnSpc>
            </a:pPr>
            <a:r>
              <a:rPr lang="ja-JP" altLang="en-US" sz="1400" b="1" dirty="0">
                <a:solidFill>
                  <a:prstClr val="white"/>
                </a:solidFill>
                <a:latin typeface="游ゴシック" panose="020B0400000000000000" pitchFamily="50" charset="-128"/>
                <a:ea typeface="游ゴシック" panose="020B0400000000000000" pitchFamily="50" charset="-128"/>
              </a:rPr>
              <a:t>座学による溶接関連知識の習得及び溶接の実体験を通じて溶接技術の要点を理解し、適切な設計、溶接指示、トラブル対処、品質改善などができる技術を習得します（製造工程で溶接が含まれる機械の設計に携わる方を対象）。</a:t>
            </a:r>
          </a:p>
        </p:txBody>
      </p:sp>
      <p:cxnSp>
        <p:nvCxnSpPr>
          <p:cNvPr id="31" name="直線コネクタ 30"/>
          <p:cNvCxnSpPr/>
          <p:nvPr/>
        </p:nvCxnSpPr>
        <p:spPr>
          <a:xfrm flipH="1">
            <a:off x="3628943" y="2292356"/>
            <a:ext cx="15279" cy="2964729"/>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34147" y="5382165"/>
            <a:ext cx="6931483" cy="41595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9" name="テキスト ボックス 28"/>
          <p:cNvSpPr txBox="1"/>
          <p:nvPr/>
        </p:nvSpPr>
        <p:spPr>
          <a:xfrm rot="10800000" flipV="1">
            <a:off x="3644074" y="2165466"/>
            <a:ext cx="3240484" cy="3252172"/>
          </a:xfrm>
          <a:prstGeom prst="rect">
            <a:avLst/>
          </a:prstGeom>
          <a:noFill/>
        </p:spPr>
        <p:txBody>
          <a:bodyPr wrap="square" rtlCol="0">
            <a:spAutoFit/>
          </a:bodyPr>
          <a:lstStyle/>
          <a:p>
            <a:pPr>
              <a:lnSpc>
                <a:spcPts val="1600"/>
              </a:lnSpc>
            </a:pPr>
            <a:r>
              <a:rPr lang="ja-JP" altLang="en-US" sz="1600" b="1" dirty="0">
                <a:solidFill>
                  <a:prstClr val="white"/>
                </a:solidFill>
                <a:latin typeface="游ゴシック" panose="020B0400000000000000" pitchFamily="50" charset="-128"/>
                <a:ea typeface="游ゴシック" panose="020B0400000000000000" pitchFamily="50" charset="-128"/>
              </a:rPr>
              <a:t>◆ 講義内容</a:t>
            </a:r>
            <a:endParaRPr lang="en-US" altLang="ja-JP" sz="1600" b="1" dirty="0">
              <a:solidFill>
                <a:prstClr val="white"/>
              </a:solidFill>
              <a:latin typeface="游ゴシック" panose="020B0400000000000000" pitchFamily="50" charset="-128"/>
              <a:ea typeface="游ゴシック" panose="020B0400000000000000" pitchFamily="50" charset="-128"/>
            </a:endParaRPr>
          </a:p>
          <a:p>
            <a:pPr>
              <a:lnSpc>
                <a:spcPts val="1600"/>
              </a:lnSpc>
            </a:pPr>
            <a:r>
              <a:rPr lang="ja-JP" altLang="en-US" sz="1200" b="1" dirty="0">
                <a:solidFill>
                  <a:prstClr val="white"/>
                </a:solidFill>
                <a:latin typeface="游ゴシック" panose="020B0400000000000000" pitchFamily="50" charset="-128"/>
                <a:ea typeface="游ゴシック" panose="020B0400000000000000" pitchFamily="50" charset="-128"/>
              </a:rPr>
              <a:t>１．溶接法及び溶接機器</a:t>
            </a:r>
            <a:endParaRPr lang="en-US" altLang="ja-JP" sz="1200" b="1" dirty="0">
              <a:solidFill>
                <a:prstClr val="white"/>
              </a:solidFill>
              <a:latin typeface="游ゴシック" panose="020B0400000000000000" pitchFamily="50" charset="-128"/>
              <a:ea typeface="游ゴシック" panose="020B0400000000000000" pitchFamily="50" charset="-128"/>
            </a:endParaRPr>
          </a:p>
          <a:p>
            <a:pPr>
              <a:lnSpc>
                <a:spcPts val="1600"/>
              </a:lnSpc>
            </a:pPr>
            <a:r>
              <a:rPr lang="ja-JP" altLang="en-US" sz="1200" b="1" dirty="0">
                <a:solidFill>
                  <a:prstClr val="white"/>
                </a:solidFill>
                <a:latin typeface="游ゴシック" panose="020B0400000000000000" pitchFamily="50" charset="-128"/>
                <a:ea typeface="游ゴシック" panose="020B0400000000000000" pitchFamily="50" charset="-128"/>
              </a:rPr>
              <a:t>２．金属材料の溶接性ならびに溶接部の特徴</a:t>
            </a:r>
            <a:endParaRPr lang="en-US" altLang="ja-JP" sz="1200" b="1" dirty="0">
              <a:solidFill>
                <a:prstClr val="white"/>
              </a:solidFill>
              <a:latin typeface="游ゴシック" panose="020B0400000000000000" pitchFamily="50" charset="-128"/>
              <a:ea typeface="游ゴシック" panose="020B0400000000000000" pitchFamily="50" charset="-128"/>
            </a:endParaRPr>
          </a:p>
          <a:p>
            <a:pPr>
              <a:lnSpc>
                <a:spcPts val="1600"/>
              </a:lnSpc>
            </a:pPr>
            <a:r>
              <a:rPr lang="ja-JP" altLang="en-US" sz="1200" b="1" dirty="0">
                <a:solidFill>
                  <a:prstClr val="white"/>
                </a:solidFill>
                <a:latin typeface="游ゴシック" panose="020B0400000000000000" pitchFamily="50" charset="-128"/>
                <a:ea typeface="游ゴシック" panose="020B0400000000000000" pitchFamily="50" charset="-128"/>
              </a:rPr>
              <a:t>３．溶接構造の力学と設計</a:t>
            </a:r>
            <a:endParaRPr lang="en-US" altLang="ja-JP" sz="1200" b="1" dirty="0">
              <a:solidFill>
                <a:prstClr val="white"/>
              </a:solidFill>
              <a:latin typeface="游ゴシック" panose="020B0400000000000000" pitchFamily="50" charset="-128"/>
              <a:ea typeface="游ゴシック" panose="020B0400000000000000" pitchFamily="50" charset="-128"/>
            </a:endParaRPr>
          </a:p>
          <a:p>
            <a:pPr>
              <a:lnSpc>
                <a:spcPts val="1600"/>
              </a:lnSpc>
            </a:pPr>
            <a:r>
              <a:rPr lang="ja-JP" altLang="en-US" sz="1200" b="1" dirty="0">
                <a:solidFill>
                  <a:prstClr val="white"/>
                </a:solidFill>
                <a:latin typeface="游ゴシック" panose="020B0400000000000000" pitchFamily="50" charset="-128"/>
                <a:ea typeface="游ゴシック" panose="020B0400000000000000" pitchFamily="50" charset="-128"/>
              </a:rPr>
              <a:t>４．溶接施工実習</a:t>
            </a:r>
            <a:endParaRPr lang="en-US" altLang="ja-JP" sz="1200" b="1" dirty="0">
              <a:solidFill>
                <a:prstClr val="white"/>
              </a:solidFill>
              <a:latin typeface="游ゴシック" panose="020B0400000000000000" pitchFamily="50" charset="-128"/>
              <a:ea typeface="游ゴシック" panose="020B0400000000000000" pitchFamily="50" charset="-128"/>
            </a:endParaRPr>
          </a:p>
          <a:p>
            <a:pPr>
              <a:lnSpc>
                <a:spcPts val="1600"/>
              </a:lnSpc>
            </a:pPr>
            <a:endParaRPr lang="en-US" altLang="ja-JP" sz="1100" b="1" dirty="0">
              <a:solidFill>
                <a:prstClr val="white"/>
              </a:solidFill>
              <a:latin typeface="游ゴシック" panose="020B0400000000000000" pitchFamily="50" charset="-128"/>
              <a:ea typeface="游ゴシック" panose="020B0400000000000000" pitchFamily="50" charset="-128"/>
            </a:endParaRPr>
          </a:p>
          <a:p>
            <a:pPr>
              <a:lnSpc>
                <a:spcPts val="1600"/>
              </a:lnSpc>
            </a:pPr>
            <a:r>
              <a:rPr lang="ja-JP" altLang="en-US" sz="1600" b="1" dirty="0">
                <a:solidFill>
                  <a:prstClr val="white"/>
                </a:solidFill>
                <a:latin typeface="游ゴシック" panose="020B0400000000000000" pitchFamily="50" charset="-128"/>
                <a:ea typeface="游ゴシック" panose="020B0400000000000000" pitchFamily="50" charset="-128"/>
              </a:rPr>
              <a:t>◆ 使用機器</a:t>
            </a:r>
          </a:p>
          <a:p>
            <a:pPr>
              <a:lnSpc>
                <a:spcPts val="1600"/>
              </a:lnSpc>
            </a:pPr>
            <a:r>
              <a:rPr lang="ja-JP" altLang="en-US" sz="1200" b="1" dirty="0">
                <a:solidFill>
                  <a:prstClr val="white"/>
                </a:solidFill>
                <a:latin typeface="游ゴシック" panose="020B0400000000000000" pitchFamily="50" charset="-128"/>
                <a:ea typeface="游ゴシック" panose="020B0400000000000000" pitchFamily="50" charset="-128"/>
              </a:rPr>
              <a:t>・各種溶接機</a:t>
            </a:r>
            <a:endParaRPr lang="en-US" altLang="ja-JP" sz="1200" b="1" dirty="0">
              <a:solidFill>
                <a:prstClr val="white"/>
              </a:solidFill>
              <a:latin typeface="游ゴシック" panose="020B0400000000000000" pitchFamily="50" charset="-128"/>
              <a:ea typeface="游ゴシック" panose="020B0400000000000000" pitchFamily="50" charset="-128"/>
            </a:endParaRPr>
          </a:p>
          <a:p>
            <a:pPr>
              <a:lnSpc>
                <a:spcPts val="1600"/>
              </a:lnSpc>
            </a:pPr>
            <a:endParaRPr lang="en-US" altLang="ja-JP" sz="1100" b="1" dirty="0">
              <a:solidFill>
                <a:prstClr val="white"/>
              </a:solidFill>
              <a:latin typeface="游ゴシック" panose="020B0400000000000000" pitchFamily="50" charset="-128"/>
              <a:ea typeface="游ゴシック" panose="020B0400000000000000" pitchFamily="50" charset="-128"/>
            </a:endParaRPr>
          </a:p>
          <a:p>
            <a:pPr>
              <a:lnSpc>
                <a:spcPts val="1600"/>
              </a:lnSpc>
            </a:pPr>
            <a:r>
              <a:rPr lang="ja-JP" altLang="en-US" sz="1600" b="1" dirty="0">
                <a:solidFill>
                  <a:prstClr val="white"/>
                </a:solidFill>
                <a:latin typeface="游ゴシック" panose="020B0400000000000000" pitchFamily="50" charset="-128"/>
                <a:ea typeface="游ゴシック" panose="020B0400000000000000" pitchFamily="50" charset="-128"/>
              </a:rPr>
              <a:t>◆ 持ち物</a:t>
            </a:r>
            <a:endParaRPr lang="en-US" altLang="ja-JP" sz="1600" b="1" dirty="0">
              <a:solidFill>
                <a:prstClr val="white"/>
              </a:solidFill>
              <a:latin typeface="游ゴシック" panose="020B0400000000000000" pitchFamily="50" charset="-128"/>
              <a:ea typeface="游ゴシック" panose="020B0400000000000000" pitchFamily="50" charset="-128"/>
            </a:endParaRPr>
          </a:p>
          <a:p>
            <a:r>
              <a:rPr lang="ja-JP" altLang="en-US" sz="1200" b="1" u="sng" dirty="0">
                <a:ln w="6350">
                  <a:noFill/>
                </a:ln>
                <a:solidFill>
                  <a:schemeClr val="bg1"/>
                </a:solidFill>
                <a:latin typeface="游ゴシック Medium" panose="020B0500000000000000" pitchFamily="50" charset="-128"/>
                <a:ea typeface="游ゴシック Medium" panose="020B0500000000000000" pitchFamily="50" charset="-128"/>
              </a:rPr>
              <a:t>筆記用具、作業服（長袖）、作業帽、</a:t>
            </a:r>
            <a:endParaRPr lang="en-US" altLang="ja-JP" sz="1200" b="1" u="sng" dirty="0">
              <a:ln w="6350">
                <a:noFill/>
              </a:ln>
              <a:solidFill>
                <a:schemeClr val="bg1"/>
              </a:solidFill>
              <a:latin typeface="游ゴシック Medium" panose="020B0500000000000000" pitchFamily="50" charset="-128"/>
              <a:ea typeface="游ゴシック Medium" panose="020B0500000000000000" pitchFamily="50" charset="-128"/>
            </a:endParaRPr>
          </a:p>
          <a:p>
            <a:r>
              <a:rPr lang="ja-JP" altLang="en-US" sz="1200" b="1" u="sng" dirty="0">
                <a:ln w="6350">
                  <a:noFill/>
                </a:ln>
                <a:solidFill>
                  <a:schemeClr val="bg1"/>
                </a:solidFill>
                <a:latin typeface="游ゴシック Medium" panose="020B0500000000000000" pitchFamily="50" charset="-128"/>
                <a:ea typeface="游ゴシック Medium" panose="020B0500000000000000" pitchFamily="50" charset="-128"/>
              </a:rPr>
              <a:t>保護具一式、関数電卓</a:t>
            </a:r>
            <a:endParaRPr lang="en-US" altLang="ja-JP" sz="1200" b="1" u="sng" dirty="0">
              <a:ln w="6350">
                <a:noFill/>
              </a:ln>
              <a:solidFill>
                <a:schemeClr val="bg1"/>
              </a:solidFill>
              <a:latin typeface="游ゴシック Medium" panose="020B0500000000000000" pitchFamily="50" charset="-128"/>
              <a:ea typeface="游ゴシック Medium" panose="020B0500000000000000" pitchFamily="50" charset="-128"/>
            </a:endParaRPr>
          </a:p>
          <a:p>
            <a:r>
              <a:rPr lang="ja-JP" altLang="en-US" sz="1200" b="1" dirty="0">
                <a:ln w="6350">
                  <a:noFill/>
                </a:ln>
                <a:solidFill>
                  <a:schemeClr val="bg1"/>
                </a:solidFill>
                <a:latin typeface="游ゴシック Medium" panose="020B0500000000000000" pitchFamily="50" charset="-128"/>
                <a:ea typeface="游ゴシック Medium" panose="020B0500000000000000" pitchFamily="50" charset="-128"/>
              </a:rPr>
              <a:t>◆呼吸用保護具は防護係数</a:t>
            </a:r>
            <a:r>
              <a:rPr lang="en-US" altLang="ja-JP" sz="1200" b="1" dirty="0">
                <a:ln w="6350">
                  <a:noFill/>
                </a:ln>
                <a:solidFill>
                  <a:schemeClr val="bg1"/>
                </a:solidFill>
                <a:latin typeface="游ゴシック Medium" panose="020B0500000000000000" pitchFamily="50" charset="-128"/>
                <a:ea typeface="游ゴシック Medium" panose="020B0500000000000000" pitchFamily="50" charset="-128"/>
              </a:rPr>
              <a:t>『10』</a:t>
            </a:r>
            <a:r>
              <a:rPr lang="ja-JP" altLang="en-US" sz="1200" b="1" dirty="0">
                <a:ln w="6350">
                  <a:noFill/>
                </a:ln>
                <a:solidFill>
                  <a:schemeClr val="bg1"/>
                </a:solidFill>
                <a:latin typeface="游ゴシック Medium" panose="020B0500000000000000" pitchFamily="50" charset="-128"/>
                <a:ea typeface="游ゴシック Medium" panose="020B0500000000000000" pitchFamily="50" charset="-128"/>
              </a:rPr>
              <a:t>以上のもの</a:t>
            </a:r>
            <a:endParaRPr lang="en-US" altLang="ja-JP" sz="1200" b="1" dirty="0">
              <a:ln w="6350">
                <a:noFill/>
              </a:ln>
              <a:solidFill>
                <a:schemeClr val="bg1"/>
              </a:solidFill>
              <a:latin typeface="游ゴシック Medium" panose="020B0500000000000000" pitchFamily="50" charset="-128"/>
              <a:ea typeface="游ゴシック Medium" panose="020B0500000000000000" pitchFamily="50" charset="-128"/>
            </a:endParaRPr>
          </a:p>
          <a:p>
            <a:r>
              <a:rPr lang="ja-JP" altLang="en-US" sz="1200" b="1" dirty="0">
                <a:ln w="6350">
                  <a:noFill/>
                </a:ln>
                <a:solidFill>
                  <a:schemeClr val="bg1"/>
                </a:solidFill>
                <a:latin typeface="游ゴシック Medium" panose="020B0500000000000000" pitchFamily="50" charset="-128"/>
                <a:ea typeface="游ゴシック Medium" panose="020B0500000000000000" pitchFamily="50" charset="-128"/>
              </a:rPr>
              <a:t>　をご用意ください。</a:t>
            </a:r>
            <a:endParaRPr lang="en-US" altLang="ja-JP" sz="1200" b="1" dirty="0">
              <a:ln w="6350">
                <a:noFill/>
              </a:ln>
              <a:solidFill>
                <a:schemeClr val="bg1"/>
              </a:solidFill>
              <a:latin typeface="游ゴシック Medium" panose="020B0500000000000000" pitchFamily="50" charset="-128"/>
              <a:ea typeface="游ゴシック Medium" panose="020B0500000000000000" pitchFamily="50" charset="-128"/>
            </a:endParaRPr>
          </a:p>
          <a:p>
            <a:r>
              <a:rPr lang="en-US" altLang="ja-JP" sz="1200" b="1" dirty="0">
                <a:ln w="6350">
                  <a:noFill/>
                </a:ln>
                <a:solidFill>
                  <a:schemeClr val="bg1"/>
                </a:solidFill>
                <a:latin typeface="游ゴシック Medium" panose="020B0500000000000000" pitchFamily="50" charset="-128"/>
                <a:ea typeface="游ゴシック Medium" panose="020B0500000000000000" pitchFamily="50" charset="-128"/>
              </a:rPr>
              <a:t>※</a:t>
            </a:r>
            <a:r>
              <a:rPr lang="ja-JP" altLang="en-US" sz="1200" b="1" dirty="0">
                <a:ln w="6350">
                  <a:noFill/>
                </a:ln>
                <a:solidFill>
                  <a:schemeClr val="bg1"/>
                </a:solidFill>
                <a:latin typeface="游ゴシック Medium" panose="020B0500000000000000" pitchFamily="50" charset="-128"/>
                <a:ea typeface="游ゴシック Medium" panose="020B0500000000000000" pitchFamily="50" charset="-128"/>
              </a:rPr>
              <a:t>作業帽、保護具一式に関しては貸与も</a:t>
            </a:r>
            <a:endParaRPr lang="en-US" altLang="ja-JP" sz="1200" b="1" dirty="0">
              <a:ln w="6350">
                <a:noFill/>
              </a:ln>
              <a:solidFill>
                <a:schemeClr val="bg1"/>
              </a:solidFill>
              <a:latin typeface="游ゴシック Medium" panose="020B0500000000000000" pitchFamily="50" charset="-128"/>
              <a:ea typeface="游ゴシック Medium" panose="020B0500000000000000" pitchFamily="50" charset="-128"/>
            </a:endParaRPr>
          </a:p>
          <a:p>
            <a:r>
              <a:rPr lang="ja-JP" altLang="en-US" sz="1200" b="1" dirty="0">
                <a:ln w="6350">
                  <a:noFill/>
                </a:ln>
                <a:solidFill>
                  <a:schemeClr val="bg1"/>
                </a:solidFill>
                <a:latin typeface="游ゴシック Medium" panose="020B0500000000000000" pitchFamily="50" charset="-128"/>
                <a:ea typeface="游ゴシック Medium" panose="020B0500000000000000" pitchFamily="50" charset="-128"/>
              </a:rPr>
              <a:t>　可能です。　　ご相談ください</a:t>
            </a:r>
            <a:r>
              <a:rPr lang="ja-JP" altLang="en-US" sz="1200" b="1" dirty="0">
                <a:ln w="6350">
                  <a:noFill/>
                </a:ln>
                <a:solidFill>
                  <a:schemeClr val="bg1"/>
                </a:solidFill>
                <a:latin typeface="HGSｺﾞｼｯｸM" panose="020B0600000000000000" pitchFamily="50" charset="-128"/>
                <a:ea typeface="HGSｺﾞｼｯｸM" panose="020B0600000000000000" pitchFamily="50" charset="-128"/>
              </a:rPr>
              <a:t>。</a:t>
            </a:r>
          </a:p>
        </p:txBody>
      </p:sp>
      <p:sp>
        <p:nvSpPr>
          <p:cNvPr id="34" name="正方形/長方形 33"/>
          <p:cNvSpPr/>
          <p:nvPr/>
        </p:nvSpPr>
        <p:spPr>
          <a:xfrm>
            <a:off x="22867" y="5693166"/>
            <a:ext cx="612000" cy="612000"/>
          </a:xfrm>
          <a:prstGeom prst="rect">
            <a:avLst/>
          </a:prstGeom>
          <a:no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游ゴシック Medium" panose="020B0500000000000000" pitchFamily="50" charset="-128"/>
              <a:ea typeface="游ゴシック Medium" panose="020B0500000000000000" pitchFamily="50" charset="-128"/>
            </a:endParaRPr>
          </a:p>
        </p:txBody>
      </p:sp>
      <p:sp>
        <p:nvSpPr>
          <p:cNvPr id="36" name="テキスト ボックス 35"/>
          <p:cNvSpPr txBox="1"/>
          <p:nvPr/>
        </p:nvSpPr>
        <p:spPr>
          <a:xfrm rot="10800000" flipV="1">
            <a:off x="429704" y="5698701"/>
            <a:ext cx="851871" cy="272190"/>
          </a:xfrm>
          <a:prstGeom prst="rect">
            <a:avLst/>
          </a:prstGeom>
          <a:noFill/>
        </p:spPr>
        <p:txBody>
          <a:bodyPr wrap="square" rtlCol="0">
            <a:spAutoFit/>
          </a:bodyPr>
          <a:lstStyle/>
          <a:p>
            <a:pPr>
              <a:lnSpc>
                <a:spcPts val="1600"/>
              </a:lnSpc>
            </a:pPr>
            <a:r>
              <a:rPr lang="en-US" altLang="ja-JP" sz="1200" dirty="0">
                <a:latin typeface="HGP創英角ｺﾞｼｯｸUB" panose="020B0900000000000000" pitchFamily="50" charset="-128"/>
                <a:ea typeface="HGP創英角ｺﾞｼｯｸUB" panose="020B0900000000000000" pitchFamily="50" charset="-128"/>
              </a:rPr>
              <a:t>2023</a:t>
            </a:r>
            <a:r>
              <a:rPr lang="ja-JP" altLang="en-US" sz="1200" dirty="0">
                <a:latin typeface="HGP創英角ｺﾞｼｯｸUB" panose="020B0900000000000000" pitchFamily="50" charset="-128"/>
                <a:ea typeface="HGP創英角ｺﾞｼｯｸUB" panose="020B0900000000000000" pitchFamily="50" charset="-128"/>
              </a:rPr>
              <a:t>年</a:t>
            </a:r>
            <a:endParaRPr lang="en-US" altLang="ja-JP" sz="1200" dirty="0">
              <a:latin typeface="HGP創英角ｺﾞｼｯｸUB" panose="020B0900000000000000" pitchFamily="50" charset="-128"/>
              <a:ea typeface="HGP創英角ｺﾞｼｯｸUB" panose="020B0900000000000000" pitchFamily="50" charset="-128"/>
            </a:endParaRPr>
          </a:p>
        </p:txBody>
      </p:sp>
      <p:sp>
        <p:nvSpPr>
          <p:cNvPr id="37" name="テキスト ボックス 36"/>
          <p:cNvSpPr txBox="1"/>
          <p:nvPr/>
        </p:nvSpPr>
        <p:spPr>
          <a:xfrm rot="10800000" flipV="1">
            <a:off x="408295" y="5875844"/>
            <a:ext cx="1355905" cy="523220"/>
          </a:xfrm>
          <a:prstGeom prst="rect">
            <a:avLst/>
          </a:prstGeom>
          <a:noFill/>
        </p:spPr>
        <p:txBody>
          <a:bodyPr wrap="square" rtlCol="0">
            <a:spAutoFit/>
          </a:bodyPr>
          <a:lstStyle/>
          <a:p>
            <a:r>
              <a:rPr lang="en-US" altLang="ja-JP" sz="2800" dirty="0">
                <a:latin typeface="HGP創英角ｺﾞｼｯｸUB" panose="020B0900000000000000" pitchFamily="50" charset="-128"/>
                <a:ea typeface="HGP創英角ｺﾞｼｯｸUB" panose="020B0900000000000000" pitchFamily="50" charset="-128"/>
              </a:rPr>
              <a:t>8/22</a:t>
            </a:r>
          </a:p>
        </p:txBody>
      </p:sp>
      <p:sp>
        <p:nvSpPr>
          <p:cNvPr id="44" name="テキスト ボックス 43"/>
          <p:cNvSpPr txBox="1"/>
          <p:nvPr/>
        </p:nvSpPr>
        <p:spPr>
          <a:xfrm rot="10800000" flipV="1">
            <a:off x="1424193" y="6013854"/>
            <a:ext cx="839504" cy="303032"/>
          </a:xfrm>
          <a:prstGeom prst="rect">
            <a:avLst/>
          </a:prstGeom>
          <a:noFill/>
        </p:spPr>
        <p:txBody>
          <a:bodyPr wrap="square" rtlCol="0">
            <a:spAutoFit/>
          </a:bodyPr>
          <a:lstStyle/>
          <a:p>
            <a:pPr>
              <a:lnSpc>
                <a:spcPts val="1600"/>
              </a:lnSpc>
            </a:pPr>
            <a:r>
              <a:rPr lang="ja-JP" altLang="en-US" sz="1600" dirty="0">
                <a:latin typeface="HGP創英角ｺﾞｼｯｸUB" panose="020B0900000000000000" pitchFamily="50" charset="-128"/>
                <a:ea typeface="HGP創英角ｺﾞｼｯｸUB" panose="020B0900000000000000" pitchFamily="50" charset="-128"/>
              </a:rPr>
              <a:t>（火）</a:t>
            </a:r>
            <a:endParaRPr lang="en-US" altLang="ja-JP" sz="1600" dirty="0">
              <a:latin typeface="HGP創英角ｺﾞｼｯｸUB" panose="020B0900000000000000" pitchFamily="50" charset="-128"/>
              <a:ea typeface="HGP創英角ｺﾞｼｯｸUB" panose="020B0900000000000000" pitchFamily="50" charset="-128"/>
            </a:endParaRPr>
          </a:p>
        </p:txBody>
      </p:sp>
      <p:sp>
        <p:nvSpPr>
          <p:cNvPr id="58" name="テキスト ボックス 57"/>
          <p:cNvSpPr txBox="1"/>
          <p:nvPr/>
        </p:nvSpPr>
        <p:spPr>
          <a:xfrm rot="10800000" flipV="1">
            <a:off x="1985599" y="5982384"/>
            <a:ext cx="1544379" cy="323165"/>
          </a:xfrm>
          <a:prstGeom prst="rect">
            <a:avLst/>
          </a:prstGeom>
          <a:noFill/>
        </p:spPr>
        <p:txBody>
          <a:bodyPr wrap="square" rtlCol="0">
            <a:spAutoFit/>
          </a:bodyPr>
          <a:lstStyle/>
          <a:p>
            <a:pPr>
              <a:lnSpc>
                <a:spcPts val="1800"/>
              </a:lnSpc>
            </a:pPr>
            <a:r>
              <a:rPr lang="en-US" altLang="ja-JP" sz="1400" dirty="0">
                <a:latin typeface="HGP創英角ｺﾞｼｯｸUB" panose="020B0900000000000000" pitchFamily="50" charset="-128"/>
                <a:ea typeface="HGP創英角ｺﾞｼｯｸUB" panose="020B0900000000000000" pitchFamily="50" charset="-128"/>
              </a:rPr>
              <a:t>13:00</a:t>
            </a:r>
            <a:r>
              <a:rPr lang="ja-JP" altLang="en-US" sz="1100" dirty="0">
                <a:latin typeface="HGP創英角ｺﾞｼｯｸUB" panose="020B0900000000000000" pitchFamily="50" charset="-128"/>
                <a:ea typeface="HGP創英角ｺﾞｼｯｸUB" panose="020B0900000000000000" pitchFamily="50" charset="-128"/>
              </a:rPr>
              <a:t>～</a:t>
            </a:r>
            <a:r>
              <a:rPr lang="en-US" altLang="ja-JP" sz="1400" dirty="0">
                <a:latin typeface="HGP創英角ｺﾞｼｯｸUB" panose="020B0900000000000000" pitchFamily="50" charset="-128"/>
                <a:ea typeface="HGP創英角ｺﾞｼｯｸUB" panose="020B0900000000000000" pitchFamily="50" charset="-128"/>
              </a:rPr>
              <a:t>16:00</a:t>
            </a:r>
          </a:p>
        </p:txBody>
      </p:sp>
      <p:sp>
        <p:nvSpPr>
          <p:cNvPr id="61" name="正方形/長方形 60"/>
          <p:cNvSpPr/>
          <p:nvPr/>
        </p:nvSpPr>
        <p:spPr>
          <a:xfrm>
            <a:off x="-48989" y="9426560"/>
            <a:ext cx="6955523" cy="4896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66" name="テキスト ボックス 65"/>
          <p:cNvSpPr txBox="1"/>
          <p:nvPr/>
        </p:nvSpPr>
        <p:spPr>
          <a:xfrm>
            <a:off x="95009" y="550633"/>
            <a:ext cx="6753482" cy="646331"/>
          </a:xfrm>
          <a:prstGeom prst="rect">
            <a:avLst/>
          </a:prstGeom>
          <a:noFill/>
        </p:spPr>
        <p:txBody>
          <a:bodyPr wrap="square" rtlCol="0">
            <a:spAutoFit/>
          </a:bodyPr>
          <a:lstStyle/>
          <a:p>
            <a:r>
              <a:rPr lang="ja-JP" altLang="en-US" sz="3600" u="sng" dirty="0">
                <a:solidFill>
                  <a:schemeClr val="bg1"/>
                </a:solidFill>
                <a:latin typeface="HGP創英ﾌﾟﾚｾﾞﾝｽEB" panose="02020800000000000000" pitchFamily="18" charset="-128"/>
                <a:ea typeface="HGP創英ﾌﾟﾚｾﾞﾝｽEB" panose="02020800000000000000" pitchFamily="18" charset="-128"/>
              </a:rPr>
              <a:t>設計・施工管理に活かす溶接技術</a:t>
            </a:r>
            <a:endParaRPr lang="ja-JP" altLang="en-US" sz="3600" b="1" u="sng" dirty="0">
              <a:solidFill>
                <a:prstClr val="white"/>
              </a:solidFill>
              <a:latin typeface="游ゴシック" panose="020B0400000000000000" pitchFamily="50" charset="-128"/>
              <a:ea typeface="游ゴシック" panose="020B0400000000000000" pitchFamily="50" charset="-128"/>
            </a:endParaRPr>
          </a:p>
        </p:txBody>
      </p:sp>
      <p:sp>
        <p:nvSpPr>
          <p:cNvPr id="78" name="テキスト ボックス 77"/>
          <p:cNvSpPr txBox="1"/>
          <p:nvPr/>
        </p:nvSpPr>
        <p:spPr>
          <a:xfrm>
            <a:off x="56158" y="367805"/>
            <a:ext cx="3479273" cy="261610"/>
          </a:xfrm>
          <a:prstGeom prst="rect">
            <a:avLst/>
          </a:prstGeom>
          <a:noFill/>
        </p:spPr>
        <p:txBody>
          <a:bodyPr wrap="square" rtlCol="0">
            <a:spAutoFit/>
          </a:bodyPr>
          <a:lstStyle/>
          <a:p>
            <a:r>
              <a:rPr lang="ja-JP" altLang="en-US" sz="1100" b="1" dirty="0">
                <a:solidFill>
                  <a:prstClr val="white"/>
                </a:solidFill>
                <a:latin typeface="游ゴシック" panose="020B0400000000000000" pitchFamily="50" charset="-128"/>
                <a:ea typeface="游ゴシック" panose="020B0400000000000000" pitchFamily="50" charset="-128"/>
              </a:rPr>
              <a:t>コース番号 </a:t>
            </a:r>
            <a:r>
              <a:rPr lang="en-US" altLang="ja-JP" sz="1100" b="1" dirty="0">
                <a:solidFill>
                  <a:prstClr val="white"/>
                </a:solidFill>
                <a:latin typeface="游ゴシック" panose="020B0400000000000000" pitchFamily="50" charset="-128"/>
                <a:ea typeface="游ゴシック" panose="020B0400000000000000" pitchFamily="50" charset="-128"/>
              </a:rPr>
              <a:t>M1201</a:t>
            </a:r>
            <a:r>
              <a:rPr lang="ja-JP" altLang="en-US" sz="1100" b="1" dirty="0">
                <a:solidFill>
                  <a:prstClr val="white"/>
                </a:solidFill>
                <a:latin typeface="游ゴシック" panose="020B0400000000000000" pitchFamily="50" charset="-128"/>
                <a:ea typeface="游ゴシック" panose="020B0400000000000000" pitchFamily="50" charset="-128"/>
              </a:rPr>
              <a:t>　　</a:t>
            </a:r>
          </a:p>
        </p:txBody>
      </p:sp>
      <p:sp>
        <p:nvSpPr>
          <p:cNvPr id="136" name="テキスト ボックス 135"/>
          <p:cNvSpPr txBox="1"/>
          <p:nvPr/>
        </p:nvSpPr>
        <p:spPr>
          <a:xfrm rot="10800000" flipV="1">
            <a:off x="494598" y="8005395"/>
            <a:ext cx="1108129" cy="523220"/>
          </a:xfrm>
          <a:prstGeom prst="rect">
            <a:avLst/>
          </a:prstGeom>
          <a:noFill/>
        </p:spPr>
        <p:txBody>
          <a:bodyPr wrap="square" rtlCol="0">
            <a:spAutoFit/>
          </a:bodyPr>
          <a:lstStyle/>
          <a:p>
            <a:r>
              <a:rPr lang="en-US" altLang="ja-JP" sz="2800" dirty="0">
                <a:latin typeface="HGP創英角ｺﾞｼｯｸUB" panose="020B0900000000000000" pitchFamily="50" charset="-128"/>
                <a:ea typeface="HGP創英角ｺﾞｼｯｸUB" panose="020B0900000000000000" pitchFamily="50" charset="-128"/>
              </a:rPr>
              <a:t>8/31</a:t>
            </a:r>
          </a:p>
        </p:txBody>
      </p:sp>
      <p:sp>
        <p:nvSpPr>
          <p:cNvPr id="137" name="テキスト ボックス 136"/>
          <p:cNvSpPr txBox="1"/>
          <p:nvPr/>
        </p:nvSpPr>
        <p:spPr>
          <a:xfrm rot="10800000" flipV="1">
            <a:off x="1334212" y="8187486"/>
            <a:ext cx="983102" cy="297517"/>
          </a:xfrm>
          <a:prstGeom prst="rect">
            <a:avLst/>
          </a:prstGeom>
          <a:noFill/>
        </p:spPr>
        <p:txBody>
          <a:bodyPr wrap="square" rtlCol="0">
            <a:spAutoFit/>
          </a:bodyPr>
          <a:lstStyle/>
          <a:p>
            <a:pPr>
              <a:lnSpc>
                <a:spcPts val="1600"/>
              </a:lnSpc>
            </a:pPr>
            <a:r>
              <a:rPr lang="ja-JP" altLang="en-US" sz="1600" dirty="0">
                <a:latin typeface="HGP創英角ｺﾞｼｯｸUB" panose="020B0900000000000000" pitchFamily="50" charset="-128"/>
                <a:ea typeface="HGP創英角ｺﾞｼｯｸUB" panose="020B0900000000000000" pitchFamily="50" charset="-128"/>
              </a:rPr>
              <a:t>　（木）</a:t>
            </a:r>
            <a:endParaRPr lang="en-US" altLang="ja-JP" sz="1600" dirty="0">
              <a:latin typeface="HGP創英角ｺﾞｼｯｸUB" panose="020B0900000000000000" pitchFamily="50" charset="-128"/>
              <a:ea typeface="HGP創英角ｺﾞｼｯｸUB" panose="020B0900000000000000" pitchFamily="50" charset="-128"/>
            </a:endParaRPr>
          </a:p>
        </p:txBody>
      </p:sp>
      <p:sp>
        <p:nvSpPr>
          <p:cNvPr id="142" name="テキスト ボックス 141"/>
          <p:cNvSpPr txBox="1"/>
          <p:nvPr/>
        </p:nvSpPr>
        <p:spPr>
          <a:xfrm rot="10800000" flipV="1">
            <a:off x="1411963" y="6404045"/>
            <a:ext cx="839504" cy="303032"/>
          </a:xfrm>
          <a:prstGeom prst="rect">
            <a:avLst/>
          </a:prstGeom>
          <a:noFill/>
        </p:spPr>
        <p:txBody>
          <a:bodyPr wrap="square" rtlCol="0">
            <a:spAutoFit/>
          </a:bodyPr>
          <a:lstStyle/>
          <a:p>
            <a:pPr>
              <a:lnSpc>
                <a:spcPts val="1600"/>
              </a:lnSpc>
            </a:pPr>
            <a:r>
              <a:rPr lang="ja-JP" altLang="en-US" sz="1600" dirty="0">
                <a:latin typeface="HGP創英角ｺﾞｼｯｸUB" panose="020B0900000000000000" pitchFamily="50" charset="-128"/>
                <a:ea typeface="HGP創英角ｺﾞｼｯｸUB" panose="020B0900000000000000" pitchFamily="50" charset="-128"/>
              </a:rPr>
              <a:t>（木）</a:t>
            </a:r>
            <a:endParaRPr lang="en-US" altLang="ja-JP" sz="1600" dirty="0">
              <a:latin typeface="HGP創英角ｺﾞｼｯｸUB" panose="020B0900000000000000" pitchFamily="50" charset="-128"/>
              <a:ea typeface="HGP創英角ｺﾞｼｯｸUB" panose="020B0900000000000000" pitchFamily="50" charset="-128"/>
            </a:endParaRPr>
          </a:p>
        </p:txBody>
      </p:sp>
      <p:sp>
        <p:nvSpPr>
          <p:cNvPr id="143" name="テキスト ボックス 142"/>
          <p:cNvSpPr txBox="1"/>
          <p:nvPr/>
        </p:nvSpPr>
        <p:spPr>
          <a:xfrm rot="10800000" flipV="1">
            <a:off x="1419178" y="6793116"/>
            <a:ext cx="839504" cy="297517"/>
          </a:xfrm>
          <a:prstGeom prst="rect">
            <a:avLst/>
          </a:prstGeom>
          <a:noFill/>
        </p:spPr>
        <p:txBody>
          <a:bodyPr wrap="square" rtlCol="0">
            <a:spAutoFit/>
          </a:bodyPr>
          <a:lstStyle/>
          <a:p>
            <a:pPr>
              <a:lnSpc>
                <a:spcPts val="1600"/>
              </a:lnSpc>
            </a:pPr>
            <a:r>
              <a:rPr lang="ja-JP" altLang="en-US" sz="1600" dirty="0">
                <a:latin typeface="HGP創英角ｺﾞｼｯｸUB" panose="020B0900000000000000" pitchFamily="50" charset="-128"/>
                <a:ea typeface="HGP創英角ｺﾞｼｯｸUB" panose="020B0900000000000000" pitchFamily="50" charset="-128"/>
              </a:rPr>
              <a:t>（火）</a:t>
            </a:r>
            <a:endParaRPr lang="en-US" altLang="ja-JP" sz="1600" dirty="0">
              <a:latin typeface="HGP創英角ｺﾞｼｯｸUB" panose="020B0900000000000000" pitchFamily="50" charset="-128"/>
              <a:ea typeface="HGP創英角ｺﾞｼｯｸUB" panose="020B0900000000000000" pitchFamily="50" charset="-128"/>
            </a:endParaRPr>
          </a:p>
        </p:txBody>
      </p:sp>
      <p:sp>
        <p:nvSpPr>
          <p:cNvPr id="144" name="テキスト ボックス 143"/>
          <p:cNvSpPr txBox="1"/>
          <p:nvPr/>
        </p:nvSpPr>
        <p:spPr>
          <a:xfrm rot="10800000" flipV="1">
            <a:off x="1985599" y="6375246"/>
            <a:ext cx="1544379" cy="323165"/>
          </a:xfrm>
          <a:prstGeom prst="rect">
            <a:avLst/>
          </a:prstGeom>
          <a:noFill/>
        </p:spPr>
        <p:txBody>
          <a:bodyPr wrap="square" rtlCol="0">
            <a:spAutoFit/>
          </a:bodyPr>
          <a:lstStyle/>
          <a:p>
            <a:pPr>
              <a:lnSpc>
                <a:spcPts val="1800"/>
              </a:lnSpc>
            </a:pPr>
            <a:r>
              <a:rPr lang="en-US" altLang="ja-JP" sz="1400" dirty="0">
                <a:latin typeface="HGP創英角ｺﾞｼｯｸUB" panose="020B0900000000000000" pitchFamily="50" charset="-128"/>
                <a:ea typeface="HGP創英角ｺﾞｼｯｸUB" panose="020B0900000000000000" pitchFamily="50" charset="-128"/>
              </a:rPr>
              <a:t>13:00</a:t>
            </a:r>
            <a:r>
              <a:rPr lang="ja-JP" altLang="en-US" sz="1100" dirty="0">
                <a:latin typeface="HGP創英角ｺﾞｼｯｸUB" panose="020B0900000000000000" pitchFamily="50" charset="-128"/>
                <a:ea typeface="HGP創英角ｺﾞｼｯｸUB" panose="020B0900000000000000" pitchFamily="50" charset="-128"/>
              </a:rPr>
              <a:t>～</a:t>
            </a:r>
            <a:r>
              <a:rPr lang="en-US" altLang="ja-JP" sz="1400" dirty="0">
                <a:latin typeface="HGP創英角ｺﾞｼｯｸUB" panose="020B0900000000000000" pitchFamily="50" charset="-128"/>
                <a:ea typeface="HGP創英角ｺﾞｼｯｸUB" panose="020B0900000000000000" pitchFamily="50" charset="-128"/>
              </a:rPr>
              <a:t>16:00</a:t>
            </a:r>
          </a:p>
        </p:txBody>
      </p:sp>
      <p:sp>
        <p:nvSpPr>
          <p:cNvPr id="145" name="テキスト ボックス 144"/>
          <p:cNvSpPr txBox="1"/>
          <p:nvPr/>
        </p:nvSpPr>
        <p:spPr>
          <a:xfrm rot="10800000" flipV="1">
            <a:off x="1980836" y="6777698"/>
            <a:ext cx="1544379" cy="323165"/>
          </a:xfrm>
          <a:prstGeom prst="rect">
            <a:avLst/>
          </a:prstGeom>
          <a:noFill/>
        </p:spPr>
        <p:txBody>
          <a:bodyPr wrap="square" rtlCol="0">
            <a:spAutoFit/>
          </a:bodyPr>
          <a:lstStyle/>
          <a:p>
            <a:pPr>
              <a:lnSpc>
                <a:spcPts val="1800"/>
              </a:lnSpc>
            </a:pPr>
            <a:r>
              <a:rPr lang="en-US" altLang="ja-JP" sz="1400" dirty="0">
                <a:latin typeface="HGP創英角ｺﾞｼｯｸUB" panose="020B0900000000000000" pitchFamily="50" charset="-128"/>
                <a:ea typeface="HGP創英角ｺﾞｼｯｸUB" panose="020B0900000000000000" pitchFamily="50" charset="-128"/>
              </a:rPr>
              <a:t>13:00</a:t>
            </a:r>
            <a:r>
              <a:rPr lang="ja-JP" altLang="en-US" sz="1100" dirty="0">
                <a:latin typeface="HGP創英角ｺﾞｼｯｸUB" panose="020B0900000000000000" pitchFamily="50" charset="-128"/>
                <a:ea typeface="HGP創英角ｺﾞｼｯｸUB" panose="020B0900000000000000" pitchFamily="50" charset="-128"/>
              </a:rPr>
              <a:t>～</a:t>
            </a:r>
            <a:r>
              <a:rPr lang="en-US" altLang="ja-JP" sz="1400" dirty="0">
                <a:latin typeface="HGP創英角ｺﾞｼｯｸUB" panose="020B0900000000000000" pitchFamily="50" charset="-128"/>
                <a:ea typeface="HGP創英角ｺﾞｼｯｸUB" panose="020B0900000000000000" pitchFamily="50" charset="-128"/>
              </a:rPr>
              <a:t>16:00</a:t>
            </a:r>
          </a:p>
        </p:txBody>
      </p:sp>
      <p:sp>
        <p:nvSpPr>
          <p:cNvPr id="147" name="テキスト ボックス 146"/>
          <p:cNvSpPr txBox="1"/>
          <p:nvPr/>
        </p:nvSpPr>
        <p:spPr>
          <a:xfrm rot="10800000" flipV="1">
            <a:off x="1719026" y="8165517"/>
            <a:ext cx="1617915" cy="323165"/>
          </a:xfrm>
          <a:prstGeom prst="rect">
            <a:avLst/>
          </a:prstGeom>
          <a:noFill/>
        </p:spPr>
        <p:txBody>
          <a:bodyPr wrap="square" rtlCol="0">
            <a:spAutoFit/>
          </a:bodyPr>
          <a:lstStyle/>
          <a:p>
            <a:pPr>
              <a:lnSpc>
                <a:spcPts val="1800"/>
              </a:lnSpc>
            </a:pPr>
            <a:r>
              <a:rPr lang="ja-JP" altLang="en-US" sz="1600" dirty="0">
                <a:latin typeface="HGP創英角ｺﾞｼｯｸUB" panose="020B0900000000000000" pitchFamily="50" charset="-128"/>
                <a:ea typeface="HGP創英角ｺﾞｼｯｸUB" panose="020B0900000000000000" pitchFamily="50" charset="-128"/>
              </a:rPr>
              <a:t>　　</a:t>
            </a:r>
            <a:r>
              <a:rPr lang="en-US" altLang="ja-JP" sz="1600" dirty="0">
                <a:latin typeface="HGP創英角ｺﾞｼｯｸUB" panose="020B0900000000000000" pitchFamily="50" charset="-128"/>
                <a:ea typeface="HGP創英角ｺﾞｼｯｸUB" panose="020B0900000000000000" pitchFamily="50" charset="-128"/>
              </a:rPr>
              <a:t>9:00</a:t>
            </a:r>
            <a:r>
              <a:rPr lang="ja-JP" altLang="en-US" sz="1200" dirty="0">
                <a:latin typeface="HGP創英角ｺﾞｼｯｸUB" panose="020B0900000000000000" pitchFamily="50" charset="-128"/>
                <a:ea typeface="HGP創英角ｺﾞｼｯｸUB" panose="020B0900000000000000" pitchFamily="50" charset="-128"/>
              </a:rPr>
              <a:t>～</a:t>
            </a:r>
            <a:r>
              <a:rPr lang="en-US" altLang="ja-JP" sz="1600" dirty="0">
                <a:latin typeface="HGP創英角ｺﾞｼｯｸUB" panose="020B0900000000000000" pitchFamily="50" charset="-128"/>
                <a:ea typeface="HGP創英角ｺﾞｼｯｸUB" panose="020B0900000000000000" pitchFamily="50" charset="-128"/>
              </a:rPr>
              <a:t>16:00</a:t>
            </a:r>
          </a:p>
        </p:txBody>
      </p:sp>
      <p:sp>
        <p:nvSpPr>
          <p:cNvPr id="153" name="テキスト ボックス 152"/>
          <p:cNvSpPr txBox="1"/>
          <p:nvPr/>
        </p:nvSpPr>
        <p:spPr>
          <a:xfrm rot="10800000" flipV="1">
            <a:off x="630951" y="6627206"/>
            <a:ext cx="1111879" cy="523220"/>
          </a:xfrm>
          <a:prstGeom prst="rect">
            <a:avLst/>
          </a:prstGeom>
          <a:noFill/>
        </p:spPr>
        <p:txBody>
          <a:bodyPr wrap="square" rtlCol="0">
            <a:spAutoFit/>
          </a:bodyPr>
          <a:lstStyle/>
          <a:p>
            <a:r>
              <a:rPr lang="ja-JP" altLang="en-US" sz="2800" dirty="0">
                <a:latin typeface="HGP創英角ｺﾞｼｯｸUB" panose="020B0900000000000000" pitchFamily="50" charset="-128"/>
                <a:ea typeface="HGP創英角ｺﾞｼｯｸUB" panose="020B0900000000000000" pitchFamily="50" charset="-128"/>
              </a:rPr>
              <a:t>　</a:t>
            </a:r>
            <a:r>
              <a:rPr lang="en-US" altLang="ja-JP" sz="2800" dirty="0">
                <a:latin typeface="HGP創英角ｺﾞｼｯｸUB" panose="020B0900000000000000" pitchFamily="50" charset="-128"/>
                <a:ea typeface="HGP創英角ｺﾞｼｯｸUB" panose="020B0900000000000000" pitchFamily="50" charset="-128"/>
              </a:rPr>
              <a:t>29</a:t>
            </a:r>
          </a:p>
        </p:txBody>
      </p:sp>
      <p:sp>
        <p:nvSpPr>
          <p:cNvPr id="152" name="テキスト ボックス 151"/>
          <p:cNvSpPr txBox="1"/>
          <p:nvPr/>
        </p:nvSpPr>
        <p:spPr>
          <a:xfrm rot="10800000" flipV="1">
            <a:off x="863809" y="6246886"/>
            <a:ext cx="637911" cy="523220"/>
          </a:xfrm>
          <a:prstGeom prst="rect">
            <a:avLst/>
          </a:prstGeom>
          <a:noFill/>
        </p:spPr>
        <p:txBody>
          <a:bodyPr wrap="square" rtlCol="0">
            <a:spAutoFit/>
          </a:bodyPr>
          <a:lstStyle/>
          <a:p>
            <a:r>
              <a:rPr lang="en-US" altLang="ja-JP" sz="2800" dirty="0">
                <a:latin typeface="HGP創英角ｺﾞｼｯｸUB" panose="020B0900000000000000" pitchFamily="50" charset="-128"/>
                <a:ea typeface="HGP創英角ｺﾞｼｯｸUB" panose="020B0900000000000000" pitchFamily="50" charset="-128"/>
              </a:rPr>
              <a:t>24</a:t>
            </a:r>
          </a:p>
        </p:txBody>
      </p:sp>
      <p:sp>
        <p:nvSpPr>
          <p:cNvPr id="154" name="テキスト ボックス 153"/>
          <p:cNvSpPr txBox="1"/>
          <p:nvPr/>
        </p:nvSpPr>
        <p:spPr>
          <a:xfrm rot="10800000" flipV="1">
            <a:off x="422314" y="7832454"/>
            <a:ext cx="851871" cy="272190"/>
          </a:xfrm>
          <a:prstGeom prst="rect">
            <a:avLst/>
          </a:prstGeom>
          <a:noFill/>
        </p:spPr>
        <p:txBody>
          <a:bodyPr wrap="square" rtlCol="0">
            <a:spAutoFit/>
          </a:bodyPr>
          <a:lstStyle/>
          <a:p>
            <a:pPr>
              <a:lnSpc>
                <a:spcPts val="1600"/>
              </a:lnSpc>
            </a:pPr>
            <a:r>
              <a:rPr lang="en-US" altLang="ja-JP" sz="1200" dirty="0">
                <a:latin typeface="HGP創英角ｺﾞｼｯｸUB" panose="020B0900000000000000" pitchFamily="50" charset="-128"/>
                <a:ea typeface="HGP創英角ｺﾞｼｯｸUB" panose="020B0900000000000000" pitchFamily="50" charset="-128"/>
              </a:rPr>
              <a:t>2023</a:t>
            </a:r>
            <a:r>
              <a:rPr lang="ja-JP" altLang="en-US" sz="1200" dirty="0">
                <a:latin typeface="HGP創英角ｺﾞｼｯｸUB" panose="020B0900000000000000" pitchFamily="50" charset="-128"/>
                <a:ea typeface="HGP創英角ｺﾞｼｯｸUB" panose="020B0900000000000000" pitchFamily="50" charset="-128"/>
              </a:rPr>
              <a:t>年</a:t>
            </a:r>
            <a:endParaRPr lang="en-US" altLang="ja-JP" sz="1200" dirty="0">
              <a:latin typeface="HGP創英角ｺﾞｼｯｸUB" panose="020B0900000000000000" pitchFamily="50" charset="-128"/>
              <a:ea typeface="HGP創英角ｺﾞｼｯｸUB" panose="020B0900000000000000" pitchFamily="50" charset="-128"/>
            </a:endParaRPr>
          </a:p>
        </p:txBody>
      </p:sp>
      <p:sp>
        <p:nvSpPr>
          <p:cNvPr id="159" name="テキスト ボックス 158"/>
          <p:cNvSpPr txBox="1"/>
          <p:nvPr/>
        </p:nvSpPr>
        <p:spPr>
          <a:xfrm rot="10800000" flipV="1">
            <a:off x="421768" y="5419313"/>
            <a:ext cx="2952000" cy="297517"/>
          </a:xfrm>
          <a:prstGeom prst="rect">
            <a:avLst/>
          </a:prstGeom>
          <a:solidFill>
            <a:schemeClr val="tx1"/>
          </a:solidFill>
          <a:ln>
            <a:noFill/>
          </a:ln>
        </p:spPr>
        <p:txBody>
          <a:bodyPr vert="horz" wrap="square" rtlCol="0">
            <a:spAutoFit/>
          </a:bodyPr>
          <a:lstStyle>
            <a:defPPr>
              <a:defRPr lang="ja-JP"/>
            </a:defPPr>
            <a:lvl1pPr>
              <a:lnSpc>
                <a:spcPts val="1600"/>
              </a:lnSpc>
              <a:defRPr sz="1400" b="1">
                <a:solidFill>
                  <a:schemeClr val="bg1"/>
                </a:solidFill>
                <a:latin typeface="游明朝 Demibold" panose="02020600000000000000" pitchFamily="18" charset="-128"/>
                <a:ea typeface="游明朝 Demibold" panose="02020600000000000000" pitchFamily="18" charset="-128"/>
              </a:defRPr>
            </a:lvl1pPr>
          </a:lstStyle>
          <a:p>
            <a:r>
              <a:rPr lang="en-US" altLang="ja-JP" dirty="0">
                <a:latin typeface="游ゴシック Medium" panose="020B0500000000000000" pitchFamily="50" charset="-128"/>
                <a:ea typeface="游ゴシック Medium" panose="020B0500000000000000" pitchFamily="50" charset="-128"/>
              </a:rPr>
              <a:t>Web</a:t>
            </a:r>
            <a:r>
              <a:rPr lang="ja-JP" altLang="en-US" dirty="0">
                <a:latin typeface="游ゴシック Medium" panose="020B0500000000000000" pitchFamily="50" charset="-128"/>
                <a:ea typeface="游ゴシック Medium" panose="020B0500000000000000" pitchFamily="50" charset="-128"/>
              </a:rPr>
              <a:t>講習（</a:t>
            </a:r>
            <a:r>
              <a:rPr lang="en-US" altLang="ja-JP" dirty="0">
                <a:latin typeface="游ゴシック Medium" panose="020B0500000000000000" pitchFamily="50" charset="-128"/>
                <a:ea typeface="游ゴシック Medium" panose="020B0500000000000000" pitchFamily="50" charset="-128"/>
              </a:rPr>
              <a:t>9</a:t>
            </a:r>
            <a:r>
              <a:rPr lang="ja-JP" altLang="en-US" dirty="0">
                <a:latin typeface="游ゴシック Medium" panose="020B0500000000000000" pitchFamily="50" charset="-128"/>
                <a:ea typeface="游ゴシック Medium" panose="020B0500000000000000" pitchFamily="50" charset="-128"/>
              </a:rPr>
              <a:t>ｈ）</a:t>
            </a:r>
            <a:endParaRPr lang="en-US" altLang="ja-JP" dirty="0">
              <a:latin typeface="游ゴシック Medium" panose="020B0500000000000000" pitchFamily="50" charset="-128"/>
              <a:ea typeface="游ゴシック Medium" panose="020B0500000000000000" pitchFamily="50" charset="-128"/>
            </a:endParaRPr>
          </a:p>
        </p:txBody>
      </p:sp>
      <p:sp>
        <p:nvSpPr>
          <p:cNvPr id="160" name="正方形/長方形 159"/>
          <p:cNvSpPr/>
          <p:nvPr/>
        </p:nvSpPr>
        <p:spPr>
          <a:xfrm>
            <a:off x="421769" y="5416795"/>
            <a:ext cx="2952000" cy="3188772"/>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游ゴシック Medium" panose="020B0500000000000000" pitchFamily="50" charset="-128"/>
              <a:ea typeface="游ゴシック Medium" panose="020B0500000000000000" pitchFamily="50" charset="-128"/>
            </a:endParaRPr>
          </a:p>
        </p:txBody>
      </p:sp>
      <p:sp>
        <p:nvSpPr>
          <p:cNvPr id="161" name="テキスト ボックス 160"/>
          <p:cNvSpPr txBox="1"/>
          <p:nvPr/>
        </p:nvSpPr>
        <p:spPr>
          <a:xfrm rot="10800000" flipV="1">
            <a:off x="421767" y="7515407"/>
            <a:ext cx="2952000" cy="297517"/>
          </a:xfrm>
          <a:prstGeom prst="rect">
            <a:avLst/>
          </a:prstGeom>
          <a:solidFill>
            <a:schemeClr val="tx1"/>
          </a:solidFill>
          <a:ln>
            <a:noFill/>
          </a:ln>
        </p:spPr>
        <p:txBody>
          <a:bodyPr vert="horz" wrap="square" rtlCol="0">
            <a:spAutoFit/>
          </a:bodyPr>
          <a:lstStyle/>
          <a:p>
            <a:pPr>
              <a:lnSpc>
                <a:spcPts val="1600"/>
              </a:lnSpc>
            </a:pPr>
            <a:r>
              <a:rPr lang="ja-JP" altLang="en-US" sz="1400" b="1" dirty="0">
                <a:solidFill>
                  <a:schemeClr val="bg1"/>
                </a:solidFill>
                <a:latin typeface="游ゴシック Medium" panose="020B0500000000000000" pitchFamily="50" charset="-128"/>
                <a:ea typeface="游ゴシック Medium" panose="020B0500000000000000" pitchFamily="50" charset="-128"/>
              </a:rPr>
              <a:t>実技講習（</a:t>
            </a:r>
            <a:r>
              <a:rPr lang="en-US" altLang="ja-JP" sz="1400" b="1" dirty="0">
                <a:solidFill>
                  <a:schemeClr val="bg1"/>
                </a:solidFill>
                <a:latin typeface="游ゴシック Medium" panose="020B0500000000000000" pitchFamily="50" charset="-128"/>
                <a:ea typeface="游ゴシック Medium" panose="020B0500000000000000" pitchFamily="50" charset="-128"/>
              </a:rPr>
              <a:t>6</a:t>
            </a:r>
            <a:r>
              <a:rPr lang="ja-JP" altLang="en-US" sz="1400" b="1" dirty="0">
                <a:solidFill>
                  <a:schemeClr val="bg1"/>
                </a:solidFill>
                <a:latin typeface="游ゴシック Medium" panose="020B0500000000000000" pitchFamily="50" charset="-128"/>
                <a:ea typeface="游ゴシック Medium" panose="020B0500000000000000" pitchFamily="50" charset="-128"/>
              </a:rPr>
              <a:t>ｈ）</a:t>
            </a:r>
            <a:endParaRPr lang="en-US" altLang="ja-JP" sz="1400" b="1" dirty="0">
              <a:solidFill>
                <a:schemeClr val="bg1"/>
              </a:solidFill>
              <a:latin typeface="游ゴシック Medium" panose="020B0500000000000000" pitchFamily="50" charset="-128"/>
              <a:ea typeface="游ゴシック Medium" panose="020B0500000000000000" pitchFamily="50" charset="-128"/>
            </a:endParaRPr>
          </a:p>
        </p:txBody>
      </p:sp>
      <p:sp>
        <p:nvSpPr>
          <p:cNvPr id="162" name="テキスト ボックス 161"/>
          <p:cNvSpPr txBox="1"/>
          <p:nvPr/>
        </p:nvSpPr>
        <p:spPr>
          <a:xfrm rot="10800000" flipV="1">
            <a:off x="383866" y="7030676"/>
            <a:ext cx="3368543" cy="502702"/>
          </a:xfrm>
          <a:prstGeom prst="rect">
            <a:avLst/>
          </a:prstGeom>
          <a:noFill/>
        </p:spPr>
        <p:txBody>
          <a:bodyPr vert="horz" wrap="square" rtlCol="0">
            <a:spAutoFit/>
          </a:bodyPr>
          <a:lstStyle/>
          <a:p>
            <a:pPr>
              <a:lnSpc>
                <a:spcPts val="1600"/>
              </a:lnSpc>
            </a:pPr>
            <a:r>
              <a:rPr lang="en-US" altLang="ja-JP" sz="1050" u="sng" dirty="0">
                <a:solidFill>
                  <a:srgbClr val="FF0000"/>
                </a:solidFill>
                <a:latin typeface="HGP創英角ｺﾞｼｯｸUB" panose="020B0900000000000000" pitchFamily="50" charset="-128"/>
                <a:ea typeface="HGP創英角ｺﾞｼｯｸUB" panose="020B0900000000000000" pitchFamily="50" charset="-128"/>
              </a:rPr>
              <a:t>※</a:t>
            </a:r>
            <a:r>
              <a:rPr lang="ja-JP" altLang="en-US" sz="1050" u="sng" dirty="0">
                <a:solidFill>
                  <a:srgbClr val="FF0000"/>
                </a:solidFill>
                <a:latin typeface="HGP創英角ｺﾞｼｯｸUB" panose="020B0900000000000000" pitchFamily="50" charset="-128"/>
                <a:ea typeface="HGP創英角ｺﾞｼｯｸUB" panose="020B0900000000000000" pitchFamily="50" charset="-128"/>
              </a:rPr>
              <a:t>事業所内または自宅または</a:t>
            </a:r>
            <a:endParaRPr lang="en-US" altLang="ja-JP" sz="1050" u="sng" dirty="0">
              <a:solidFill>
                <a:srgbClr val="FF0000"/>
              </a:solidFill>
              <a:latin typeface="HGP創英角ｺﾞｼｯｸUB" panose="020B0900000000000000" pitchFamily="50" charset="-128"/>
              <a:ea typeface="HGP創英角ｺﾞｼｯｸUB" panose="020B0900000000000000" pitchFamily="50" charset="-128"/>
            </a:endParaRPr>
          </a:p>
          <a:p>
            <a:pPr>
              <a:lnSpc>
                <a:spcPts val="1600"/>
              </a:lnSpc>
            </a:pPr>
            <a:r>
              <a:rPr lang="ja-JP" altLang="en-US" sz="1050" dirty="0">
                <a:solidFill>
                  <a:srgbClr val="FF0000"/>
                </a:solidFill>
                <a:latin typeface="HGP創英角ｺﾞｼｯｸUB" panose="020B0900000000000000" pitchFamily="50" charset="-128"/>
                <a:ea typeface="HGP創英角ｺﾞｼｯｸUB" panose="020B0900000000000000" pitchFamily="50" charset="-128"/>
              </a:rPr>
              <a:t>　</a:t>
            </a:r>
            <a:r>
              <a:rPr lang="ja-JP" altLang="en-US" sz="1050" u="sng" dirty="0">
                <a:solidFill>
                  <a:srgbClr val="FF0000"/>
                </a:solidFill>
                <a:latin typeface="HGP創英角ｺﾞｼｯｸUB" panose="020B0900000000000000" pitchFamily="50" charset="-128"/>
                <a:ea typeface="HGP創英角ｺﾞｼｯｸUB" panose="020B0900000000000000" pitchFamily="50" charset="-128"/>
              </a:rPr>
              <a:t>ポリテクセンター沖縄での受講</a:t>
            </a:r>
            <a:r>
              <a:rPr lang="en-US" altLang="ja-JP" sz="1050" u="sng" dirty="0">
                <a:solidFill>
                  <a:srgbClr val="FF0000"/>
                </a:solidFill>
                <a:latin typeface="HGP創英角ｺﾞｼｯｸUB" panose="020B0900000000000000" pitchFamily="50" charset="-128"/>
                <a:ea typeface="HGP創英角ｺﾞｼｯｸUB" panose="020B0900000000000000" pitchFamily="50" charset="-128"/>
              </a:rPr>
              <a:t>(PC</a:t>
            </a:r>
            <a:r>
              <a:rPr lang="ja-JP" altLang="en-US" sz="1050" u="sng" dirty="0">
                <a:solidFill>
                  <a:srgbClr val="FF0000"/>
                </a:solidFill>
                <a:latin typeface="HGP創英角ｺﾞｼｯｸUB" panose="020B0900000000000000" pitchFamily="50" charset="-128"/>
                <a:ea typeface="HGP創英角ｺﾞｼｯｸUB" panose="020B0900000000000000" pitchFamily="50" charset="-128"/>
              </a:rPr>
              <a:t>貸与可）</a:t>
            </a:r>
            <a:endParaRPr lang="en-US" altLang="ja-JP" sz="1050" u="sng"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164" name="テキスト ボックス 163"/>
          <p:cNvSpPr txBox="1"/>
          <p:nvPr/>
        </p:nvSpPr>
        <p:spPr>
          <a:xfrm rot="10800000" flipV="1">
            <a:off x="-1331" y="5404543"/>
            <a:ext cx="389850" cy="3201023"/>
          </a:xfrm>
          <a:prstGeom prst="rect">
            <a:avLst/>
          </a:prstGeom>
          <a:solidFill>
            <a:schemeClr val="tx1"/>
          </a:solidFill>
          <a:ln>
            <a:noFill/>
          </a:ln>
        </p:spPr>
        <p:txBody>
          <a:bodyPr vert="eaVert" wrap="square" rtlCol="0" anchor="ctr">
            <a:spAutoFit/>
          </a:bodyPr>
          <a:lstStyle>
            <a:defPPr>
              <a:defRPr lang="ja-JP"/>
            </a:defPPr>
            <a:lvl1pPr>
              <a:lnSpc>
                <a:spcPts val="1600"/>
              </a:lnSpc>
              <a:defRPr sz="1400" b="1">
                <a:solidFill>
                  <a:schemeClr val="bg1"/>
                </a:solidFill>
                <a:latin typeface="游明朝 Demibold" panose="02020600000000000000" pitchFamily="18" charset="-128"/>
                <a:ea typeface="游明朝 Demibold" panose="02020600000000000000" pitchFamily="18" charset="-128"/>
              </a:defRPr>
            </a:lvl1pPr>
          </a:lstStyle>
          <a:p>
            <a:pPr algn="ctr"/>
            <a:r>
              <a:rPr lang="ja-JP" altLang="en-US" dirty="0">
                <a:latin typeface="游ゴシック Medium" panose="020B0500000000000000" pitchFamily="50" charset="-128"/>
                <a:ea typeface="游ゴシック Medium" panose="020B0500000000000000" pitchFamily="50" charset="-128"/>
              </a:rPr>
              <a:t>日程（</a:t>
            </a:r>
            <a:r>
              <a:rPr lang="en-US" altLang="ja-JP" dirty="0">
                <a:latin typeface="游ゴシック Medium" panose="020B0500000000000000" pitchFamily="50" charset="-128"/>
                <a:ea typeface="游ゴシック Medium" panose="020B0500000000000000" pitchFamily="50" charset="-128"/>
              </a:rPr>
              <a:t>15</a:t>
            </a:r>
            <a:r>
              <a:rPr lang="ja-JP" altLang="en-US" dirty="0">
                <a:latin typeface="游ゴシック Medium" panose="020B0500000000000000" pitchFamily="50" charset="-128"/>
                <a:ea typeface="游ゴシック Medium" panose="020B0500000000000000" pitchFamily="50" charset="-128"/>
              </a:rPr>
              <a:t>ｈ）</a:t>
            </a:r>
            <a:endParaRPr lang="en-US" altLang="ja-JP" dirty="0">
              <a:latin typeface="游ゴシック Medium" panose="020B0500000000000000" pitchFamily="50" charset="-128"/>
              <a:ea typeface="游ゴシック Medium" panose="020B0500000000000000" pitchFamily="50" charset="-128"/>
            </a:endParaRPr>
          </a:p>
        </p:txBody>
      </p:sp>
      <p:sp>
        <p:nvSpPr>
          <p:cNvPr id="216" name="正方形/長方形 215"/>
          <p:cNvSpPr/>
          <p:nvPr/>
        </p:nvSpPr>
        <p:spPr>
          <a:xfrm>
            <a:off x="3874390" y="5440770"/>
            <a:ext cx="2952000" cy="7200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游ゴシック Medium" panose="020B0500000000000000" pitchFamily="50" charset="-128"/>
              <a:ea typeface="游ゴシック Medium" panose="020B0500000000000000" pitchFamily="50" charset="-128"/>
            </a:endParaRPr>
          </a:p>
        </p:txBody>
      </p:sp>
      <p:grpSp>
        <p:nvGrpSpPr>
          <p:cNvPr id="6" name="グループ化 5"/>
          <p:cNvGrpSpPr/>
          <p:nvPr/>
        </p:nvGrpSpPr>
        <p:grpSpPr>
          <a:xfrm>
            <a:off x="27542" y="3037714"/>
            <a:ext cx="1977948" cy="1915816"/>
            <a:chOff x="-3982629" y="6912973"/>
            <a:chExt cx="1977948" cy="1915816"/>
          </a:xfrm>
          <a:gradFill>
            <a:gsLst>
              <a:gs pos="0">
                <a:srgbClr val="FF99FF"/>
              </a:gs>
              <a:gs pos="74000">
                <a:schemeClr val="accent1">
                  <a:lumMod val="45000"/>
                  <a:lumOff val="55000"/>
                </a:schemeClr>
              </a:gs>
              <a:gs pos="83000">
                <a:schemeClr val="accent1">
                  <a:lumMod val="45000"/>
                  <a:lumOff val="55000"/>
                </a:schemeClr>
              </a:gs>
              <a:gs pos="100000">
                <a:schemeClr val="accent1">
                  <a:lumMod val="30000"/>
                  <a:lumOff val="70000"/>
                </a:schemeClr>
              </a:gs>
            </a:gsLst>
            <a:lin ang="6600000" scaled="0"/>
          </a:gradFill>
        </p:grpSpPr>
        <p:sp>
          <p:nvSpPr>
            <p:cNvPr id="2" name="円/楕円 1"/>
            <p:cNvSpPr/>
            <p:nvPr/>
          </p:nvSpPr>
          <p:spPr>
            <a:xfrm>
              <a:off x="-3982629" y="6912973"/>
              <a:ext cx="1932416" cy="1915816"/>
            </a:xfrm>
            <a:prstGeom prst="ellipse">
              <a:avLst/>
            </a:prstGeom>
            <a:gradFill>
              <a:gsLst>
                <a:gs pos="38000">
                  <a:srgbClr val="EDA7FA"/>
                </a:gs>
                <a:gs pos="0">
                  <a:schemeClr val="bg1"/>
                </a:gs>
                <a:gs pos="74000">
                  <a:schemeClr val="accent1">
                    <a:lumMod val="45000"/>
                    <a:lumOff val="55000"/>
                  </a:schemeClr>
                </a:gs>
                <a:gs pos="83000">
                  <a:schemeClr val="accent1">
                    <a:lumMod val="45000"/>
                    <a:lumOff val="55000"/>
                  </a:schemeClr>
                </a:gs>
                <a:gs pos="100000">
                  <a:schemeClr val="accent1">
                    <a:lumMod val="30000"/>
                    <a:lumOff val="70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p:cNvSpPr txBox="1"/>
            <p:nvPr/>
          </p:nvSpPr>
          <p:spPr>
            <a:xfrm>
              <a:off x="-3931812" y="7199504"/>
              <a:ext cx="1927131" cy="1261884"/>
            </a:xfrm>
            <a:prstGeom prst="rect">
              <a:avLst/>
            </a:prstGeom>
            <a:noFill/>
          </p:spPr>
          <p:txBody>
            <a:bodyPr wrap="none" rtlCol="0">
              <a:spAutoFit/>
            </a:bodyPr>
            <a:lstStyle/>
            <a:p>
              <a:pPr algn="ctr"/>
              <a:r>
                <a:rPr lang="en-US" altLang="ja-JP" sz="2400" b="1" dirty="0"/>
                <a:t>Web</a:t>
              </a:r>
              <a:r>
                <a:rPr lang="ja-JP" altLang="en-US" sz="2000" b="1" dirty="0"/>
                <a:t>講習</a:t>
              </a:r>
              <a:endParaRPr lang="en-US" altLang="ja-JP" sz="2000" b="1" dirty="0"/>
            </a:p>
            <a:p>
              <a:pPr algn="ctr"/>
              <a:r>
                <a:rPr lang="ja-JP" altLang="en-US" sz="1400" b="1" dirty="0"/>
                <a:t>（Ｔｅａｍｓで配信）</a:t>
              </a:r>
              <a:endParaRPr lang="en-US" altLang="ja-JP" sz="1100" b="1" dirty="0"/>
            </a:p>
            <a:p>
              <a:pPr>
                <a:spcBef>
                  <a:spcPts val="600"/>
                </a:spcBef>
              </a:pPr>
              <a:r>
                <a:rPr lang="ja-JP" altLang="en-US" sz="1100" b="1" dirty="0"/>
                <a:t>☑　溶接の概要</a:t>
              </a:r>
              <a:endParaRPr lang="en-US" altLang="ja-JP" sz="1100" b="1" dirty="0"/>
            </a:p>
            <a:p>
              <a:r>
                <a:rPr lang="ja-JP" altLang="en-US" sz="1100" b="1" dirty="0"/>
                <a:t>☑　溶接継ぎ手の設計と力学</a:t>
              </a:r>
              <a:endParaRPr lang="en-US" altLang="ja-JP" sz="1100" b="1" dirty="0"/>
            </a:p>
            <a:p>
              <a:r>
                <a:rPr lang="ja-JP" altLang="en-US" sz="1100" b="1" dirty="0"/>
                <a:t>☑　溶接施工・管理</a:t>
              </a:r>
            </a:p>
          </p:txBody>
        </p:sp>
      </p:grpSp>
      <p:grpSp>
        <p:nvGrpSpPr>
          <p:cNvPr id="7" name="グループ化 6"/>
          <p:cNvGrpSpPr/>
          <p:nvPr/>
        </p:nvGrpSpPr>
        <p:grpSpPr>
          <a:xfrm>
            <a:off x="1953294" y="3746313"/>
            <a:ext cx="1584088" cy="1548000"/>
            <a:chOff x="-2330576" y="4756681"/>
            <a:chExt cx="1843203" cy="1796056"/>
          </a:xfrm>
          <a:gradFill>
            <a:gsLst>
              <a:gs pos="0">
                <a:srgbClr val="FFC000"/>
              </a:gs>
              <a:gs pos="74000">
                <a:schemeClr val="bg1"/>
              </a:gs>
            </a:gsLst>
            <a:lin ang="6600000" scaled="0"/>
          </a:gradFill>
        </p:grpSpPr>
        <p:sp>
          <p:nvSpPr>
            <p:cNvPr id="71" name="円/楕円 70"/>
            <p:cNvSpPr/>
            <p:nvPr/>
          </p:nvSpPr>
          <p:spPr>
            <a:xfrm>
              <a:off x="-2319047" y="4756681"/>
              <a:ext cx="1801212" cy="17960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3" name="テキスト ボックス 62"/>
            <p:cNvSpPr txBox="1"/>
            <p:nvPr/>
          </p:nvSpPr>
          <p:spPr>
            <a:xfrm>
              <a:off x="-2330576" y="5110273"/>
              <a:ext cx="1843203" cy="1142706"/>
            </a:xfrm>
            <a:prstGeom prst="rect">
              <a:avLst/>
            </a:prstGeom>
            <a:noFill/>
          </p:spPr>
          <p:txBody>
            <a:bodyPr wrap="none" rtlCol="0">
              <a:spAutoFit/>
            </a:bodyPr>
            <a:lstStyle/>
            <a:p>
              <a:pPr algn="ctr"/>
              <a:r>
                <a:rPr lang="ja-JP" altLang="en-US" sz="2000" b="1" dirty="0"/>
                <a:t>実技実習</a:t>
              </a:r>
              <a:endParaRPr lang="en-US" altLang="ja-JP" sz="2000" b="1" dirty="0"/>
            </a:p>
            <a:p>
              <a:pPr algn="ctr"/>
              <a:r>
                <a:rPr lang="ja-JP" altLang="en-US" sz="1100" b="1" dirty="0"/>
                <a:t>（ポリテクセンター沖縄）</a:t>
              </a:r>
              <a:endParaRPr kumimoji="1" lang="en-US" altLang="ja-JP" sz="1100" b="1" dirty="0"/>
            </a:p>
            <a:p>
              <a:pPr algn="ctr">
                <a:spcBef>
                  <a:spcPts val="600"/>
                </a:spcBef>
              </a:pPr>
              <a:r>
                <a:rPr lang="ja-JP" altLang="en-US" sz="1100" b="1" dirty="0"/>
                <a:t>☑　</a:t>
              </a:r>
              <a:r>
                <a:rPr kumimoji="1" lang="ja-JP" altLang="en-US" sz="1100" b="1" dirty="0"/>
                <a:t>溶接作業</a:t>
              </a:r>
              <a:endParaRPr lang="en-US" altLang="ja-JP" sz="1100" b="1" dirty="0"/>
            </a:p>
            <a:p>
              <a:pPr algn="ctr"/>
              <a:r>
                <a:rPr lang="ja-JP" altLang="en-US" sz="1100" b="1" dirty="0"/>
                <a:t>☑　</a:t>
              </a:r>
              <a:r>
                <a:rPr kumimoji="1" lang="ja-JP" altLang="en-US" sz="1100" b="1" dirty="0"/>
                <a:t>安全衛生</a:t>
              </a:r>
              <a:endParaRPr kumimoji="1" lang="en-US" altLang="ja-JP" sz="1100" b="1" dirty="0"/>
            </a:p>
          </p:txBody>
        </p:sp>
      </p:grpSp>
      <p:sp>
        <p:nvSpPr>
          <p:cNvPr id="4" name="山形 3"/>
          <p:cNvSpPr/>
          <p:nvPr/>
        </p:nvSpPr>
        <p:spPr>
          <a:xfrm flipH="1">
            <a:off x="1790330" y="5469971"/>
            <a:ext cx="1550733" cy="180990"/>
          </a:xfrm>
          <a:prstGeom prst="chevron">
            <a:avLst/>
          </a:prstGeom>
          <a:gradFill>
            <a:gsLst>
              <a:gs pos="0">
                <a:schemeClr val="accent1">
                  <a:lumMod val="20000"/>
                  <a:lumOff val="80000"/>
                </a:schemeClr>
              </a:gs>
              <a:gs pos="74000">
                <a:srgbClr val="FF99FF"/>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游ゴシック Medium" panose="020B0500000000000000" pitchFamily="50" charset="-128"/>
                <a:ea typeface="游ゴシック Medium" panose="020B0500000000000000" pitchFamily="50" charset="-128"/>
              </a:rPr>
              <a:t>Teams</a:t>
            </a:r>
            <a:r>
              <a:rPr kumimoji="1" lang="ja-JP" altLang="en-US" sz="1100" dirty="0">
                <a:solidFill>
                  <a:schemeClr val="tx1"/>
                </a:solidFill>
                <a:latin typeface="游ゴシック Medium" panose="020B0500000000000000" pitchFamily="50" charset="-128"/>
                <a:ea typeface="游ゴシック Medium" panose="020B0500000000000000" pitchFamily="50" charset="-128"/>
              </a:rPr>
              <a:t>で配信</a:t>
            </a:r>
          </a:p>
        </p:txBody>
      </p:sp>
      <p:sp>
        <p:nvSpPr>
          <p:cNvPr id="74" name="テキスト ボックス 73"/>
          <p:cNvSpPr txBox="1"/>
          <p:nvPr/>
        </p:nvSpPr>
        <p:spPr>
          <a:xfrm>
            <a:off x="448951" y="8714282"/>
            <a:ext cx="2877714" cy="723275"/>
          </a:xfrm>
          <a:prstGeom prst="rect">
            <a:avLst/>
          </a:prstGeom>
          <a:noFill/>
        </p:spPr>
        <p:txBody>
          <a:bodyPr wrap="square" rtlCol="0">
            <a:spAutoFit/>
          </a:bodyPr>
          <a:lstStyle/>
          <a:p>
            <a:pPr algn="ctr"/>
            <a:r>
              <a:rPr lang="ja-JP" altLang="en-US" sz="1100" dirty="0">
                <a:latin typeface="HGP創英角ｺﾞｼｯｸUB" panose="020B0900000000000000" pitchFamily="50" charset="-128"/>
                <a:ea typeface="HGP創英角ｺﾞｼｯｸUB" panose="020B0900000000000000" pitchFamily="50" charset="-128"/>
              </a:rPr>
              <a:t>製造工程で</a:t>
            </a:r>
            <a:r>
              <a:rPr lang="ja-JP" altLang="en-US" sz="1100" u="sng" dirty="0">
                <a:solidFill>
                  <a:srgbClr val="FF0000"/>
                </a:solidFill>
                <a:latin typeface="HGP創英角ｺﾞｼｯｸUB" panose="020B0900000000000000" pitchFamily="50" charset="-128"/>
                <a:ea typeface="HGP創英角ｺﾞｼｯｸUB" panose="020B0900000000000000" pitchFamily="50" charset="-128"/>
              </a:rPr>
              <a:t>溶接が含まれる</a:t>
            </a:r>
            <a:endParaRPr lang="en-US" altLang="ja-JP" sz="1100" u="sng" dirty="0">
              <a:solidFill>
                <a:srgbClr val="FF0000"/>
              </a:solidFill>
              <a:latin typeface="HGP創英角ｺﾞｼｯｸUB" panose="020B0900000000000000" pitchFamily="50" charset="-128"/>
              <a:ea typeface="HGP創英角ｺﾞｼｯｸUB" panose="020B0900000000000000" pitchFamily="50" charset="-128"/>
            </a:endParaRPr>
          </a:p>
          <a:p>
            <a:pPr algn="ctr"/>
            <a:r>
              <a:rPr lang="ja-JP" altLang="en-US" sz="1600" u="sng" dirty="0">
                <a:solidFill>
                  <a:srgbClr val="FF0000"/>
                </a:solidFill>
                <a:latin typeface="HGP創英角ｺﾞｼｯｸUB" panose="020B0900000000000000" pitchFamily="50" charset="-128"/>
                <a:ea typeface="HGP創英角ｺﾞｼｯｸUB" panose="020B0900000000000000" pitchFamily="50" charset="-128"/>
              </a:rPr>
              <a:t>機械の設計に携わる方</a:t>
            </a:r>
            <a:endParaRPr lang="en-US" altLang="ja-JP" sz="1600" u="sng" dirty="0">
              <a:solidFill>
                <a:srgbClr val="FF0000"/>
              </a:solidFill>
              <a:latin typeface="HGP創英角ｺﾞｼｯｸUB" panose="020B0900000000000000" pitchFamily="50" charset="-128"/>
              <a:ea typeface="HGP創英角ｺﾞｼｯｸUB" panose="020B0900000000000000" pitchFamily="50" charset="-128"/>
            </a:endParaRPr>
          </a:p>
          <a:p>
            <a:pPr algn="ctr"/>
            <a:r>
              <a:rPr lang="ja-JP" altLang="en-US" sz="1400" dirty="0">
                <a:solidFill>
                  <a:srgbClr val="FF0000"/>
                </a:solidFill>
                <a:latin typeface="HGP創英角ｺﾞｼｯｸUB" panose="020B0900000000000000" pitchFamily="50" charset="-128"/>
                <a:ea typeface="HGP創英角ｺﾞｼｯｸUB" panose="020B0900000000000000" pitchFamily="50" charset="-128"/>
              </a:rPr>
              <a:t>（設計者、施工管理者等）</a:t>
            </a:r>
            <a:endParaRPr lang="en-US" altLang="ja-JP" sz="14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79" name="テキスト ボックス 78"/>
          <p:cNvSpPr txBox="1"/>
          <p:nvPr/>
        </p:nvSpPr>
        <p:spPr>
          <a:xfrm rot="10800000" flipV="1">
            <a:off x="-2417" y="8699853"/>
            <a:ext cx="389850" cy="720000"/>
          </a:xfrm>
          <a:prstGeom prst="rect">
            <a:avLst/>
          </a:prstGeom>
          <a:solidFill>
            <a:schemeClr val="tx1"/>
          </a:solidFill>
          <a:ln>
            <a:solidFill>
              <a:schemeClr val="tx1"/>
            </a:solidFill>
          </a:ln>
        </p:spPr>
        <p:txBody>
          <a:bodyPr vert="eaVert" wrap="square" rtlCol="0" anchor="ctr">
            <a:spAutoFit/>
          </a:bodyPr>
          <a:lstStyle>
            <a:defPPr>
              <a:defRPr lang="ja-JP"/>
            </a:defPPr>
            <a:lvl1pPr>
              <a:lnSpc>
                <a:spcPts val="1600"/>
              </a:lnSpc>
              <a:defRPr sz="1400" b="1">
                <a:solidFill>
                  <a:schemeClr val="bg1"/>
                </a:solidFill>
                <a:latin typeface="游明朝 Demibold" panose="02020600000000000000" pitchFamily="18" charset="-128"/>
                <a:ea typeface="游明朝 Demibold" panose="02020600000000000000" pitchFamily="18" charset="-128"/>
              </a:defRPr>
            </a:lvl1pPr>
          </a:lstStyle>
          <a:p>
            <a:pPr algn="ctr"/>
            <a:r>
              <a:rPr lang="ja-JP" altLang="en-US" dirty="0">
                <a:latin typeface="游ゴシック Medium" panose="020B0500000000000000" pitchFamily="50" charset="-128"/>
                <a:ea typeface="游ゴシック Medium" panose="020B0500000000000000" pitchFamily="50" charset="-128"/>
              </a:rPr>
              <a:t>対象者</a:t>
            </a:r>
            <a:endParaRPr lang="en-US" altLang="ja-JP" dirty="0">
              <a:latin typeface="游ゴシック Medium" panose="020B0500000000000000" pitchFamily="50" charset="-128"/>
              <a:ea typeface="游ゴシック Medium" panose="020B0500000000000000" pitchFamily="50" charset="-128"/>
            </a:endParaRPr>
          </a:p>
        </p:txBody>
      </p:sp>
      <p:sp>
        <p:nvSpPr>
          <p:cNvPr id="80" name="正方形/長方形 79"/>
          <p:cNvSpPr/>
          <p:nvPr/>
        </p:nvSpPr>
        <p:spPr>
          <a:xfrm>
            <a:off x="422782" y="8705730"/>
            <a:ext cx="2952000" cy="7200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游ゴシック Medium" panose="020B0500000000000000" pitchFamily="50" charset="-128"/>
              <a:ea typeface="游ゴシック Medium" panose="020B0500000000000000" pitchFamily="50" charset="-128"/>
            </a:endParaRPr>
          </a:p>
        </p:txBody>
      </p:sp>
      <p:sp>
        <p:nvSpPr>
          <p:cNvPr id="55" name="正方形/長方形 54"/>
          <p:cNvSpPr/>
          <p:nvPr/>
        </p:nvSpPr>
        <p:spPr>
          <a:xfrm>
            <a:off x="1555596" y="4165118"/>
            <a:ext cx="578520" cy="923330"/>
          </a:xfrm>
          <a:prstGeom prst="rect">
            <a:avLst/>
          </a:prstGeom>
          <a:noFill/>
          <a:ln>
            <a:noFill/>
          </a:ln>
        </p:spPr>
        <p:txBody>
          <a:bodyPr wrap="square" lIns="91440" tIns="45720" rIns="91440" bIns="45720">
            <a:spAutoFit/>
          </a:bodyPr>
          <a:lstStyle/>
          <a:p>
            <a:pPr algn="ctr"/>
            <a:r>
              <a:rPr lang="en-US" altLang="ja-JP" sz="5400" b="1" cap="none" spc="50" dirty="0">
                <a:ln w="9525" cmpd="sng">
                  <a:solidFill>
                    <a:schemeClr val="accent1"/>
                  </a:solidFill>
                  <a:prstDash val="solid"/>
                </a:ln>
                <a:solidFill>
                  <a:srgbClr val="70AD47">
                    <a:tint val="1000"/>
                  </a:srgbClr>
                </a:solidFill>
                <a:effectLst>
                  <a:glow rad="38100">
                    <a:schemeClr val="accent1">
                      <a:alpha val="40000"/>
                    </a:schemeClr>
                  </a:glow>
                </a:effectLst>
              </a:rPr>
              <a:t>×</a:t>
            </a:r>
            <a:endParaRPr lang="ja-JP" altLang="en-US" sz="54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84" name="山形 83"/>
          <p:cNvSpPr/>
          <p:nvPr/>
        </p:nvSpPr>
        <p:spPr>
          <a:xfrm flipH="1">
            <a:off x="1781175" y="7575754"/>
            <a:ext cx="1533609" cy="186717"/>
          </a:xfrm>
          <a:prstGeom prst="chevron">
            <a:avLst/>
          </a:prstGeom>
          <a:gradFill>
            <a:gsLst>
              <a:gs pos="0">
                <a:srgbClr val="FFC000"/>
              </a:gs>
              <a:gs pos="74000">
                <a:schemeClr val="bg1"/>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latin typeface="游ゴシック Medium" panose="020B0500000000000000" pitchFamily="50" charset="-128"/>
                <a:ea typeface="游ゴシック Medium" panose="020B0500000000000000" pitchFamily="50" charset="-128"/>
              </a:rPr>
              <a:t>ポリテクセンター沖縄</a:t>
            </a:r>
            <a:endParaRPr kumimoji="1" lang="ja-JP" altLang="en-US" sz="800" b="1" dirty="0">
              <a:solidFill>
                <a:schemeClr val="tx1"/>
              </a:solidFill>
              <a:latin typeface="游ゴシック Medium" panose="020B0500000000000000" pitchFamily="50" charset="-128"/>
              <a:ea typeface="游ゴシック Medium" panose="020B0500000000000000" pitchFamily="50" charset="-128"/>
            </a:endParaRPr>
          </a:p>
        </p:txBody>
      </p:sp>
      <p:sp>
        <p:nvSpPr>
          <p:cNvPr id="85" name="平行四辺形 7"/>
          <p:cNvSpPr/>
          <p:nvPr/>
        </p:nvSpPr>
        <p:spPr>
          <a:xfrm>
            <a:off x="36597" y="40559"/>
            <a:ext cx="6329511" cy="316708"/>
          </a:xfrm>
          <a:custGeom>
            <a:avLst/>
            <a:gdLst>
              <a:gd name="connsiteX0" fmla="*/ 0 w 3382312"/>
              <a:gd name="connsiteY0" fmla="*/ 473720 h 473720"/>
              <a:gd name="connsiteX1" fmla="*/ 0 w 3382312"/>
              <a:gd name="connsiteY1" fmla="*/ 0 h 473720"/>
              <a:gd name="connsiteX2" fmla="*/ 3382312 w 3382312"/>
              <a:gd name="connsiteY2" fmla="*/ 0 h 473720"/>
              <a:gd name="connsiteX3" fmla="*/ 3382312 w 3382312"/>
              <a:gd name="connsiteY3" fmla="*/ 473720 h 473720"/>
              <a:gd name="connsiteX4" fmla="*/ 0 w 3382312"/>
              <a:gd name="connsiteY4" fmla="*/ 473720 h 473720"/>
              <a:gd name="connsiteX0" fmla="*/ 0 w 3382312"/>
              <a:gd name="connsiteY0" fmla="*/ 473720 h 473720"/>
              <a:gd name="connsiteX1" fmla="*/ 0 w 3382312"/>
              <a:gd name="connsiteY1" fmla="*/ 0 h 473720"/>
              <a:gd name="connsiteX2" fmla="*/ 3382312 w 3382312"/>
              <a:gd name="connsiteY2" fmla="*/ 0 h 473720"/>
              <a:gd name="connsiteX3" fmla="*/ 3236262 w 3382312"/>
              <a:gd name="connsiteY3" fmla="*/ 473720 h 473720"/>
              <a:gd name="connsiteX4" fmla="*/ 0 w 3382312"/>
              <a:gd name="connsiteY4" fmla="*/ 473720 h 4737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82312" h="473720">
                <a:moveTo>
                  <a:pt x="0" y="473720"/>
                </a:moveTo>
                <a:lnTo>
                  <a:pt x="0" y="0"/>
                </a:lnTo>
                <a:lnTo>
                  <a:pt x="3382312" y="0"/>
                </a:lnTo>
                <a:lnTo>
                  <a:pt x="3236262" y="473720"/>
                </a:lnTo>
                <a:lnTo>
                  <a:pt x="0" y="473720"/>
                </a:lnTo>
                <a:close/>
              </a:path>
            </a:pathLst>
          </a:custGeom>
          <a:gradFill>
            <a:gsLst>
              <a:gs pos="0">
                <a:schemeClr val="accent1">
                  <a:lumMod val="60000"/>
                  <a:lumOff val="40000"/>
                </a:schemeClr>
              </a:gs>
              <a:gs pos="74000">
                <a:schemeClr val="bg1"/>
              </a:gs>
            </a:gsLst>
            <a:lin ang="6600000" scaled="0"/>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游ゴシック" panose="020B0400000000000000" pitchFamily="50" charset="-128"/>
                <a:ea typeface="游ゴシック" panose="020B0400000000000000" pitchFamily="50" charset="-128"/>
              </a:rPr>
              <a:t>設計</a:t>
            </a:r>
            <a:r>
              <a:rPr lang="ja-JP" altLang="en-US" sz="1400" b="1" dirty="0">
                <a:solidFill>
                  <a:schemeClr val="tx1"/>
                </a:solidFill>
                <a:latin typeface="游ゴシック" panose="020B0400000000000000" pitchFamily="50" charset="-128"/>
                <a:ea typeface="游ゴシック" panose="020B0400000000000000" pitchFamily="50" charset="-128"/>
              </a:rPr>
              <a:t>と</a:t>
            </a:r>
            <a:r>
              <a:rPr lang="ja-JP" altLang="en-US" b="1" dirty="0">
                <a:solidFill>
                  <a:schemeClr val="tx1"/>
                </a:solidFill>
                <a:latin typeface="游ゴシック" panose="020B0400000000000000" pitchFamily="50" charset="-128"/>
                <a:ea typeface="游ゴシック" panose="020B0400000000000000" pitchFamily="50" charset="-128"/>
              </a:rPr>
              <a:t>製造現場</a:t>
            </a:r>
            <a:r>
              <a:rPr lang="ja-JP" altLang="en-US" sz="1400" b="1" dirty="0">
                <a:solidFill>
                  <a:schemeClr val="tx1"/>
                </a:solidFill>
                <a:latin typeface="游ゴシック" panose="020B0400000000000000" pitchFamily="50" charset="-128"/>
                <a:ea typeface="游ゴシック" panose="020B0400000000000000" pitchFamily="50" charset="-128"/>
              </a:rPr>
              <a:t>間でのトラブルを無くし、</a:t>
            </a:r>
            <a:r>
              <a:rPr lang="ja-JP" altLang="en-US" b="1" dirty="0">
                <a:solidFill>
                  <a:srgbClr val="FF0000"/>
                </a:solidFill>
                <a:latin typeface="游ゴシック" panose="020B0400000000000000" pitchFamily="50" charset="-128"/>
                <a:ea typeface="游ゴシック" panose="020B0400000000000000" pitchFamily="50" charset="-128"/>
              </a:rPr>
              <a:t>生産性の向上</a:t>
            </a:r>
            <a:r>
              <a:rPr lang="ja-JP" altLang="en-US" sz="1400" b="1" dirty="0">
                <a:solidFill>
                  <a:schemeClr val="tx1"/>
                </a:solidFill>
                <a:latin typeface="游ゴシック" panose="020B0400000000000000" pitchFamily="50" charset="-128"/>
                <a:ea typeface="游ゴシック" panose="020B0400000000000000" pitchFamily="50" charset="-128"/>
              </a:rPr>
              <a:t>を図る</a:t>
            </a:r>
            <a:endParaRPr lang="en-US" altLang="ja-JP" sz="1400" b="1" dirty="0">
              <a:solidFill>
                <a:schemeClr val="tx1"/>
              </a:solidFill>
              <a:latin typeface="游ゴシック" panose="020B0400000000000000" pitchFamily="50" charset="-128"/>
              <a:ea typeface="游ゴシック" panose="020B0400000000000000" pitchFamily="50" charset="-128"/>
            </a:endParaRPr>
          </a:p>
        </p:txBody>
      </p:sp>
      <p:pic>
        <p:nvPicPr>
          <p:cNvPr id="89" name="図 88"/>
          <p:cNvPicPr>
            <a:picLocks noChangeAspect="1"/>
          </p:cNvPicPr>
          <p:nvPr/>
        </p:nvPicPr>
        <p:blipFill>
          <a:blip r:embed="rId4"/>
          <a:stretch>
            <a:fillRect/>
          </a:stretch>
        </p:blipFill>
        <p:spPr>
          <a:xfrm>
            <a:off x="6440209" y="9496141"/>
            <a:ext cx="368835" cy="358374"/>
          </a:xfrm>
          <a:prstGeom prst="rect">
            <a:avLst/>
          </a:prstGeom>
          <a:ln w="3175">
            <a:solidFill>
              <a:schemeClr val="tx1"/>
            </a:solidFill>
          </a:ln>
        </p:spPr>
      </p:pic>
      <p:sp>
        <p:nvSpPr>
          <p:cNvPr id="90" name="テキスト ボックス 89"/>
          <p:cNvSpPr txBox="1"/>
          <p:nvPr/>
        </p:nvSpPr>
        <p:spPr>
          <a:xfrm>
            <a:off x="4884003" y="9551339"/>
            <a:ext cx="1444171" cy="230832"/>
          </a:xfrm>
          <a:prstGeom prst="rect">
            <a:avLst/>
          </a:prstGeom>
          <a:solidFill>
            <a:schemeClr val="bg1"/>
          </a:solidFill>
          <a:ln>
            <a:solidFill>
              <a:schemeClr val="tx1"/>
            </a:solidFill>
          </a:ln>
        </p:spPr>
        <p:txBody>
          <a:bodyPr wrap="square" rtlCol="0">
            <a:spAutoFit/>
          </a:bodyPr>
          <a:lstStyle/>
          <a:p>
            <a:r>
              <a:rPr kumimoji="1" lang="ja-JP" altLang="en-US" sz="900" b="1" dirty="0"/>
              <a:t>ポリテクセンター沖縄</a:t>
            </a:r>
          </a:p>
        </p:txBody>
      </p:sp>
      <p:sp>
        <p:nvSpPr>
          <p:cNvPr id="91" name="正方形/長方形 90"/>
          <p:cNvSpPr/>
          <p:nvPr/>
        </p:nvSpPr>
        <p:spPr>
          <a:xfrm>
            <a:off x="6139698" y="9551194"/>
            <a:ext cx="223118" cy="22743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3"/>
          </a:p>
        </p:txBody>
      </p:sp>
      <p:sp>
        <p:nvSpPr>
          <p:cNvPr id="92" name="楕円 20"/>
          <p:cNvSpPr/>
          <p:nvPr/>
        </p:nvSpPr>
        <p:spPr>
          <a:xfrm>
            <a:off x="6199554" y="9600174"/>
            <a:ext cx="94153" cy="10835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3"/>
          </a:p>
        </p:txBody>
      </p:sp>
      <p:sp>
        <p:nvSpPr>
          <p:cNvPr id="93" name="テキスト ボックス 92"/>
          <p:cNvSpPr txBox="1"/>
          <p:nvPr/>
        </p:nvSpPr>
        <p:spPr>
          <a:xfrm rot="13388860">
            <a:off x="6295431" y="9633298"/>
            <a:ext cx="73755" cy="158377"/>
          </a:xfrm>
          <a:prstGeom prst="rect">
            <a:avLst/>
          </a:prstGeom>
          <a:noFill/>
        </p:spPr>
        <p:txBody>
          <a:bodyPr wrap="square" rtlCol="0">
            <a:spAutoFit/>
          </a:bodyPr>
          <a:lstStyle/>
          <a:p>
            <a:r>
              <a:rPr kumimoji="1" lang="ja-JP" altLang="en-US" sz="429" b="1" dirty="0">
                <a:solidFill>
                  <a:schemeClr val="bg1"/>
                </a:solidFill>
              </a:rPr>
              <a:t>ー</a:t>
            </a:r>
          </a:p>
        </p:txBody>
      </p:sp>
      <p:sp>
        <p:nvSpPr>
          <p:cNvPr id="94" name="テキスト ボックス 93"/>
          <p:cNvSpPr txBox="1"/>
          <p:nvPr/>
        </p:nvSpPr>
        <p:spPr>
          <a:xfrm>
            <a:off x="-42858" y="9427362"/>
            <a:ext cx="5813900" cy="515526"/>
          </a:xfrm>
          <a:prstGeom prst="rect">
            <a:avLst/>
          </a:prstGeom>
          <a:noFill/>
        </p:spPr>
        <p:txBody>
          <a:bodyPr wrap="square" rtlCol="0">
            <a:spAutoFit/>
          </a:bodyPr>
          <a:lstStyle/>
          <a:p>
            <a:pPr>
              <a:lnSpc>
                <a:spcPts val="1100"/>
              </a:lnSpc>
            </a:pPr>
            <a:r>
              <a:rPr kumimoji="1" lang="ja-JP" altLang="en-US" sz="800" b="1" dirty="0">
                <a:latin typeface="HG丸ｺﾞｼｯｸM-PRO" panose="020F0600000000000000" pitchFamily="50" charset="-128"/>
                <a:ea typeface="HG丸ｺﾞｼｯｸM-PRO" panose="020F0600000000000000" pitchFamily="50" charset="-128"/>
              </a:rPr>
              <a:t>独立行政法人高齢・障害・求職者雇用支援機構　沖縄支部</a:t>
            </a:r>
            <a:r>
              <a:rPr lang="ja-JP" altLang="en-US" sz="800" b="1" dirty="0">
                <a:latin typeface="HG丸ｺﾞｼｯｸM-PRO" panose="020F0600000000000000" pitchFamily="50" charset="-128"/>
                <a:ea typeface="HG丸ｺﾞｼｯｸM-PRO" panose="020F0600000000000000" pitchFamily="50" charset="-128"/>
              </a:rPr>
              <a:t>　</a:t>
            </a:r>
            <a:r>
              <a:rPr kumimoji="1" lang="ja-JP" altLang="en-US" sz="900" b="1" dirty="0">
                <a:latin typeface="HG丸ｺﾞｼｯｸM-PRO" panose="020F0600000000000000" pitchFamily="50" charset="-128"/>
                <a:ea typeface="HG丸ｺﾞｼｯｸM-PRO" panose="020F0600000000000000" pitchFamily="50" charset="-128"/>
              </a:rPr>
              <a:t>沖縄職業能力開発促進センター訓練課</a:t>
            </a:r>
            <a:endParaRPr kumimoji="1" lang="en-US" altLang="ja-JP" sz="900" b="1" dirty="0">
              <a:latin typeface="HG丸ｺﾞｼｯｸM-PRO" panose="020F0600000000000000" pitchFamily="50" charset="-128"/>
              <a:ea typeface="HG丸ｺﾞｼｯｸM-PRO" panose="020F0600000000000000" pitchFamily="50" charset="-128"/>
            </a:endParaRPr>
          </a:p>
          <a:p>
            <a:pPr>
              <a:lnSpc>
                <a:spcPts val="1100"/>
              </a:lnSpc>
            </a:pPr>
            <a:r>
              <a:rPr kumimoji="1" lang="ja-JP" altLang="en-US" sz="700" b="1" dirty="0">
                <a:latin typeface="HG丸ｺﾞｼｯｸM-PRO" panose="020F0600000000000000" pitchFamily="50" charset="-128"/>
                <a:ea typeface="HG丸ｺﾞｼｯｸM-PRO" panose="020F0600000000000000" pitchFamily="50" charset="-128"/>
              </a:rPr>
              <a:t>お問い合わせ／</a:t>
            </a:r>
            <a:r>
              <a:rPr kumimoji="1" lang="en-US" altLang="ja-JP" sz="700" b="1" dirty="0">
                <a:latin typeface="HG丸ｺﾞｼｯｸM-PRO" panose="020F0600000000000000" pitchFamily="50" charset="-128"/>
                <a:ea typeface="HG丸ｺﾞｼｯｸM-PRO" panose="020F0600000000000000" pitchFamily="50" charset="-128"/>
              </a:rPr>
              <a:t>TEL</a:t>
            </a:r>
            <a:r>
              <a:rPr kumimoji="1" lang="ja-JP" altLang="en-US" sz="700" b="1" dirty="0">
                <a:latin typeface="HG丸ｺﾞｼｯｸM-PRO" panose="020F0600000000000000" pitchFamily="50" charset="-128"/>
                <a:ea typeface="HG丸ｺﾞｼｯｸM-PRO" panose="020F0600000000000000" pitchFamily="50" charset="-128"/>
              </a:rPr>
              <a:t>：０９８－９３６－９２２２　</a:t>
            </a:r>
            <a:r>
              <a:rPr kumimoji="1" lang="en-US" altLang="ja-JP" sz="700" b="1" dirty="0">
                <a:latin typeface="HG丸ｺﾞｼｯｸM-PRO" panose="020F0600000000000000" pitchFamily="50" charset="-128"/>
                <a:ea typeface="HG丸ｺﾞｼｯｸM-PRO" panose="020F0600000000000000" pitchFamily="50" charset="-128"/>
                <a:hlinkClick r:id="rId5"/>
              </a:rPr>
              <a:t>https://www3.jeed.go.jp/okinawa/poly/</a:t>
            </a:r>
            <a:endParaRPr kumimoji="1" lang="en-US" altLang="ja-JP" sz="700" b="1" dirty="0">
              <a:latin typeface="HG丸ｺﾞｼｯｸM-PRO" panose="020F0600000000000000" pitchFamily="50" charset="-128"/>
              <a:ea typeface="HG丸ｺﾞｼｯｸM-PRO" panose="020F0600000000000000" pitchFamily="50" charset="-128"/>
            </a:endParaRPr>
          </a:p>
          <a:p>
            <a:pPr>
              <a:lnSpc>
                <a:spcPts val="1100"/>
              </a:lnSpc>
            </a:pPr>
            <a:r>
              <a:rPr kumimoji="1" lang="ja-JP" altLang="en-US" sz="700" b="1" dirty="0">
                <a:latin typeface="HG丸ｺﾞｼｯｸM-PRO" panose="020F0600000000000000" pitchFamily="50" charset="-128"/>
                <a:ea typeface="HG丸ｺﾞｼｯｸM-PRO" panose="020F0600000000000000" pitchFamily="50" charset="-128"/>
              </a:rPr>
              <a:t>　　　　　　　</a:t>
            </a:r>
            <a:r>
              <a:rPr kumimoji="1" lang="en-US" altLang="ja-JP" sz="700" b="1" dirty="0">
                <a:latin typeface="HG丸ｺﾞｼｯｸM-PRO" panose="020F0600000000000000" pitchFamily="50" charset="-128"/>
                <a:ea typeface="HG丸ｺﾞｼｯｸM-PRO" panose="020F0600000000000000" pitchFamily="50" charset="-128"/>
              </a:rPr>
              <a:t>FAX</a:t>
            </a:r>
            <a:r>
              <a:rPr kumimoji="1" lang="ja-JP" altLang="en-US" sz="700" b="1" dirty="0">
                <a:latin typeface="HG丸ｺﾞｼｯｸM-PRO" panose="020F0600000000000000" pitchFamily="50" charset="-128"/>
                <a:ea typeface="HG丸ｺﾞｼｯｸM-PRO" panose="020F0600000000000000" pitchFamily="50" charset="-128"/>
              </a:rPr>
              <a:t>：０９８－９３６－１８５３　</a:t>
            </a:r>
            <a:r>
              <a:rPr kumimoji="1" lang="en-US" altLang="ja-JP" sz="700" b="1" dirty="0">
                <a:latin typeface="HG丸ｺﾞｼｯｸM-PRO" panose="020F0600000000000000" pitchFamily="50" charset="-128"/>
                <a:ea typeface="HG丸ｺﾞｼｯｸM-PRO" panose="020F0600000000000000" pitchFamily="50" charset="-128"/>
              </a:rPr>
              <a:t>E-mail</a:t>
            </a:r>
            <a:r>
              <a:rPr kumimoji="1" lang="ja-JP" altLang="en-US" sz="700" b="1" dirty="0">
                <a:latin typeface="HG丸ｺﾞｼｯｸM-PRO" panose="020F0600000000000000" pitchFamily="50" charset="-128"/>
                <a:ea typeface="HG丸ｺﾞｼｯｸM-PRO" panose="020F0600000000000000" pitchFamily="50" charset="-128"/>
              </a:rPr>
              <a:t>：</a:t>
            </a:r>
            <a:r>
              <a:rPr kumimoji="1" lang="en-US" altLang="ja-JP" sz="700" b="1" dirty="0">
                <a:latin typeface="HG丸ｺﾞｼｯｸM-PRO" panose="020F0600000000000000" pitchFamily="50" charset="-128"/>
                <a:ea typeface="HG丸ｺﾞｼｯｸM-PRO" panose="020F0600000000000000" pitchFamily="50" charset="-128"/>
                <a:hlinkClick r:id="rId6"/>
              </a:rPr>
              <a:t>okinawa-poly02@jeed.go.jp</a:t>
            </a:r>
            <a:endParaRPr kumimoji="1" lang="en-US" altLang="ja-JP" sz="700" b="1" dirty="0">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60383" y="2921010"/>
            <a:ext cx="2690250" cy="523220"/>
          </a:xfrm>
          <a:prstGeom prst="rect">
            <a:avLst/>
          </a:prstGeom>
          <a:noFill/>
        </p:spPr>
        <p:txBody>
          <a:bodyPr wrap="square" rtlCol="0">
            <a:spAutoFit/>
          </a:bodyPr>
          <a:lstStyle/>
          <a:p>
            <a:r>
              <a:rPr kumimoji="1" lang="ja-JP" altLang="en-US" sz="2800" b="1" dirty="0">
                <a:ln w="6350">
                  <a:solidFill>
                    <a:srgbClr val="FFFFFF"/>
                  </a:solidFill>
                  <a:prstDash val="solid"/>
                </a:ln>
                <a:solidFill>
                  <a:srgbClr val="FF0000"/>
                </a:solidFill>
                <a:effectLst>
                  <a:glow rad="88900">
                    <a:srgbClr val="FFFF00">
                      <a:alpha val="70000"/>
                    </a:srgbClr>
                  </a:glow>
                  <a:outerShdw blurRad="12700" dist="38100" dir="2700000" algn="tl" rotWithShape="0">
                    <a:schemeClr val="bg1">
                      <a:lumMod val="50000"/>
                    </a:schemeClr>
                  </a:outerShdw>
                </a:effectLst>
                <a:latin typeface="HGP創英角ｺﾞｼｯｸUB" panose="020B0900000000000000" pitchFamily="50" charset="-128"/>
                <a:ea typeface="HGP創英角ｺﾞｼｯｸUB" panose="020B0900000000000000" pitchFamily="50" charset="-128"/>
              </a:rPr>
              <a:t>オンライン</a:t>
            </a:r>
            <a:r>
              <a:rPr kumimoji="1" lang="ja-JP" altLang="en-US" sz="2800" b="1" dirty="0">
                <a:ln w="6350">
                  <a:solidFill>
                    <a:srgbClr val="FFFFFF"/>
                  </a:solidFill>
                  <a:prstDash val="solid"/>
                </a:ln>
                <a:effectLst>
                  <a:glow rad="88900">
                    <a:srgbClr val="FFFF00">
                      <a:alpha val="70000"/>
                    </a:srgbClr>
                  </a:glow>
                  <a:outerShdw blurRad="12700" dist="38100" dir="2700000" algn="tl" rotWithShape="0">
                    <a:schemeClr val="bg1">
                      <a:lumMod val="50000"/>
                    </a:schemeClr>
                  </a:outerShdw>
                </a:effectLst>
                <a:latin typeface="HGP創英角ｺﾞｼｯｸUB" panose="020B0900000000000000" pitchFamily="50" charset="-128"/>
                <a:ea typeface="HGP創英角ｺﾞｼｯｸUB" panose="020B0900000000000000" pitchFamily="50" charset="-128"/>
              </a:rPr>
              <a:t>による</a:t>
            </a:r>
          </a:p>
        </p:txBody>
      </p:sp>
      <p:sp>
        <p:nvSpPr>
          <p:cNvPr id="47" name="テキスト ボックス 46"/>
          <p:cNvSpPr txBox="1"/>
          <p:nvPr/>
        </p:nvSpPr>
        <p:spPr>
          <a:xfrm rot="10800000" flipV="1">
            <a:off x="4807063" y="6269591"/>
            <a:ext cx="1388859" cy="707886"/>
          </a:xfrm>
          <a:prstGeom prst="rect">
            <a:avLst/>
          </a:prstGeom>
          <a:noFill/>
        </p:spPr>
        <p:txBody>
          <a:bodyPr wrap="square" rtlCol="0">
            <a:spAutoFit/>
          </a:bodyPr>
          <a:lstStyle/>
          <a:p>
            <a:r>
              <a:rPr lang="en-US" altLang="ja-JP" sz="4000" dirty="0">
                <a:latin typeface="HGP創英角ｺﾞｼｯｸUB" panose="020B0900000000000000" pitchFamily="50" charset="-128"/>
                <a:ea typeface="HGP創英角ｺﾞｼｯｸUB" panose="020B0900000000000000" pitchFamily="50" charset="-128"/>
              </a:rPr>
              <a:t>10</a:t>
            </a:r>
            <a:r>
              <a:rPr lang="ja-JP" altLang="en-US" dirty="0">
                <a:latin typeface="HGP創英角ｺﾞｼｯｸUB" panose="020B0900000000000000" pitchFamily="50" charset="-128"/>
                <a:ea typeface="HGP創英角ｺﾞｼｯｸUB" panose="020B0900000000000000" pitchFamily="50" charset="-128"/>
              </a:rPr>
              <a:t>人</a:t>
            </a:r>
            <a:endParaRPr lang="en-US" altLang="ja-JP" sz="4400" dirty="0">
              <a:latin typeface="HGP創英角ｺﾞｼｯｸUB" panose="020B0900000000000000" pitchFamily="50" charset="-128"/>
              <a:ea typeface="HGP創英角ｺﾞｼｯｸUB" panose="020B0900000000000000" pitchFamily="50" charset="-128"/>
            </a:endParaRPr>
          </a:p>
        </p:txBody>
      </p:sp>
      <p:sp>
        <p:nvSpPr>
          <p:cNvPr id="59" name="テキスト ボックス 58"/>
          <p:cNvSpPr txBox="1"/>
          <p:nvPr/>
        </p:nvSpPr>
        <p:spPr>
          <a:xfrm rot="10800000" flipV="1">
            <a:off x="3887101" y="5431411"/>
            <a:ext cx="2953051" cy="733534"/>
          </a:xfrm>
          <a:prstGeom prst="rect">
            <a:avLst/>
          </a:prstGeom>
          <a:noFill/>
        </p:spPr>
        <p:txBody>
          <a:bodyPr wrap="square" rtlCol="0">
            <a:spAutoFit/>
          </a:bodyPr>
          <a:lstStyle/>
          <a:p>
            <a:pPr algn="ctr">
              <a:lnSpc>
                <a:spcPts val="2500"/>
              </a:lnSpc>
            </a:pPr>
            <a:r>
              <a:rPr lang="ja-JP" altLang="en-US" sz="2400" dirty="0">
                <a:latin typeface="HGP創英角ｺﾞｼｯｸUB" panose="020B0900000000000000" pitchFamily="50" charset="-128"/>
                <a:ea typeface="HGP創英角ｺﾞｼｯｸUB" panose="020B0900000000000000" pitchFamily="50" charset="-128"/>
              </a:rPr>
              <a:t>ポリテクセンター沖縄</a:t>
            </a:r>
            <a:endParaRPr lang="en-US" altLang="ja-JP" sz="1100" dirty="0">
              <a:latin typeface="HGP創英角ｺﾞｼｯｸUB" panose="020B0900000000000000" pitchFamily="50" charset="-128"/>
              <a:ea typeface="HGP創英角ｺﾞｼｯｸUB" panose="020B0900000000000000" pitchFamily="50" charset="-128"/>
            </a:endParaRPr>
          </a:p>
          <a:p>
            <a:pPr algn="ctr">
              <a:lnSpc>
                <a:spcPts val="2500"/>
              </a:lnSpc>
            </a:pPr>
            <a:r>
              <a:rPr lang="ja-JP" altLang="en-US" sz="1400" dirty="0">
                <a:latin typeface="游ゴシック Medium" panose="020B0500000000000000" pitchFamily="50" charset="-128"/>
                <a:ea typeface="游ゴシック Medium" panose="020B0500000000000000" pitchFamily="50" charset="-128"/>
              </a:rPr>
              <a:t>沖縄県中頭郡北谷町字吉原</a:t>
            </a:r>
            <a:r>
              <a:rPr lang="en-US" altLang="ja-JP" sz="1400" dirty="0">
                <a:latin typeface="游ゴシック Medium" panose="020B0500000000000000" pitchFamily="50" charset="-128"/>
                <a:ea typeface="游ゴシック Medium" panose="020B0500000000000000" pitchFamily="50" charset="-128"/>
              </a:rPr>
              <a:t>728-6</a:t>
            </a:r>
            <a:r>
              <a:rPr lang="ja-JP" altLang="en-US" sz="1400" dirty="0">
                <a:latin typeface="游ゴシック Medium" panose="020B0500000000000000" pitchFamily="50" charset="-128"/>
                <a:ea typeface="游ゴシック Medium" panose="020B0500000000000000" pitchFamily="50" charset="-128"/>
              </a:rPr>
              <a:t> </a:t>
            </a:r>
            <a:endParaRPr lang="en-US" altLang="ja-JP" sz="1400" dirty="0">
              <a:latin typeface="游ゴシック Medium" panose="020B0500000000000000" pitchFamily="50" charset="-128"/>
              <a:ea typeface="游ゴシック Medium" panose="020B0500000000000000" pitchFamily="50" charset="-128"/>
            </a:endParaRPr>
          </a:p>
        </p:txBody>
      </p:sp>
      <p:sp>
        <p:nvSpPr>
          <p:cNvPr id="70" name="テキスト ボックス 69"/>
          <p:cNvSpPr txBox="1"/>
          <p:nvPr/>
        </p:nvSpPr>
        <p:spPr>
          <a:xfrm rot="10800000" flipV="1">
            <a:off x="3938088" y="7167468"/>
            <a:ext cx="2898994" cy="584775"/>
          </a:xfrm>
          <a:prstGeom prst="rect">
            <a:avLst/>
          </a:prstGeom>
          <a:noFill/>
        </p:spPr>
        <p:txBody>
          <a:bodyPr wrap="square" rtlCol="0">
            <a:spAutoFit/>
          </a:bodyPr>
          <a:lstStyle/>
          <a:p>
            <a:pPr algn="ctr"/>
            <a:r>
              <a:rPr lang="en-US" altLang="ja-JP" sz="3200" dirty="0">
                <a:latin typeface="HGP創英角ｺﾞｼｯｸUB" panose="020B0900000000000000" pitchFamily="50" charset="-128"/>
                <a:ea typeface="HGP創英角ｺﾞｼｯｸUB" panose="020B0900000000000000" pitchFamily="50" charset="-128"/>
              </a:rPr>
              <a:t>11,500</a:t>
            </a:r>
            <a:r>
              <a:rPr lang="ja-JP" altLang="en-US" sz="1400" dirty="0">
                <a:latin typeface="HGP創英角ｺﾞｼｯｸUB" panose="020B0900000000000000" pitchFamily="50" charset="-128"/>
                <a:ea typeface="HGP創英角ｺﾞｼｯｸUB" panose="020B0900000000000000" pitchFamily="50" charset="-128"/>
              </a:rPr>
              <a:t>円（税込）</a:t>
            </a:r>
            <a:endParaRPr lang="en-US" altLang="ja-JP" sz="3600" dirty="0">
              <a:latin typeface="HGP創英角ｺﾞｼｯｸUB" panose="020B0900000000000000" pitchFamily="50" charset="-128"/>
              <a:ea typeface="HGP創英角ｺﾞｼｯｸUB" panose="020B0900000000000000" pitchFamily="50" charset="-128"/>
            </a:endParaRPr>
          </a:p>
        </p:txBody>
      </p:sp>
      <p:sp>
        <p:nvSpPr>
          <p:cNvPr id="220" name="テキスト ボックス 219"/>
          <p:cNvSpPr txBox="1"/>
          <p:nvPr/>
        </p:nvSpPr>
        <p:spPr>
          <a:xfrm rot="10800000" flipV="1">
            <a:off x="3446816" y="5438918"/>
            <a:ext cx="389850" cy="720000"/>
          </a:xfrm>
          <a:prstGeom prst="rect">
            <a:avLst/>
          </a:prstGeom>
          <a:solidFill>
            <a:schemeClr val="tx1"/>
          </a:solidFill>
          <a:ln>
            <a:noFill/>
          </a:ln>
        </p:spPr>
        <p:txBody>
          <a:bodyPr vert="eaVert" wrap="square" rtlCol="0" anchor="ctr">
            <a:spAutoFit/>
          </a:bodyPr>
          <a:lstStyle>
            <a:defPPr>
              <a:defRPr lang="ja-JP"/>
            </a:defPPr>
            <a:lvl1pPr>
              <a:lnSpc>
                <a:spcPts val="1600"/>
              </a:lnSpc>
              <a:defRPr sz="1400" b="1">
                <a:solidFill>
                  <a:schemeClr val="bg1"/>
                </a:solidFill>
                <a:latin typeface="游明朝 Demibold" panose="02020600000000000000" pitchFamily="18" charset="-128"/>
                <a:ea typeface="游明朝 Demibold" panose="02020600000000000000" pitchFamily="18" charset="-128"/>
              </a:defRPr>
            </a:lvl1pPr>
          </a:lstStyle>
          <a:p>
            <a:pPr algn="ctr"/>
            <a:r>
              <a:rPr lang="ja-JP" altLang="en-US" sz="1200" dirty="0">
                <a:latin typeface="游ゴシック Medium" panose="020B0500000000000000" pitchFamily="50" charset="-128"/>
                <a:ea typeface="游ゴシック Medium" panose="020B0500000000000000" pitchFamily="50" charset="-128"/>
              </a:rPr>
              <a:t>実技会場</a:t>
            </a:r>
            <a:endParaRPr lang="en-US" altLang="ja-JP" sz="1200" dirty="0">
              <a:latin typeface="游ゴシック Medium" panose="020B0500000000000000" pitchFamily="50" charset="-128"/>
              <a:ea typeface="游ゴシック Medium" panose="020B0500000000000000" pitchFamily="50" charset="-128"/>
            </a:endParaRPr>
          </a:p>
        </p:txBody>
      </p:sp>
      <p:sp>
        <p:nvSpPr>
          <p:cNvPr id="227" name="テキスト ボックス 226"/>
          <p:cNvSpPr txBox="1"/>
          <p:nvPr/>
        </p:nvSpPr>
        <p:spPr>
          <a:xfrm rot="10800000" flipV="1">
            <a:off x="3446816" y="6266071"/>
            <a:ext cx="389850" cy="720000"/>
          </a:xfrm>
          <a:prstGeom prst="rect">
            <a:avLst/>
          </a:prstGeom>
          <a:solidFill>
            <a:schemeClr val="tx1"/>
          </a:solidFill>
          <a:ln>
            <a:noFill/>
          </a:ln>
        </p:spPr>
        <p:txBody>
          <a:bodyPr vert="eaVert" wrap="square" rtlCol="0" anchor="ctr">
            <a:spAutoFit/>
          </a:bodyPr>
          <a:lstStyle>
            <a:defPPr>
              <a:defRPr lang="ja-JP"/>
            </a:defPPr>
            <a:lvl1pPr>
              <a:lnSpc>
                <a:spcPts val="1600"/>
              </a:lnSpc>
              <a:defRPr sz="1400" b="1">
                <a:solidFill>
                  <a:schemeClr val="bg1"/>
                </a:solidFill>
                <a:latin typeface="游明朝 Demibold" panose="02020600000000000000" pitchFamily="18" charset="-128"/>
                <a:ea typeface="游明朝 Demibold" panose="02020600000000000000" pitchFamily="18" charset="-128"/>
              </a:defRPr>
            </a:lvl1pPr>
          </a:lstStyle>
          <a:p>
            <a:pPr algn="ctr"/>
            <a:r>
              <a:rPr lang="ja-JP" altLang="en-US" dirty="0">
                <a:latin typeface="游ゴシック Medium" panose="020B0500000000000000" pitchFamily="50" charset="-128"/>
                <a:ea typeface="游ゴシック Medium" panose="020B0500000000000000" pitchFamily="50" charset="-128"/>
              </a:rPr>
              <a:t>定員</a:t>
            </a:r>
            <a:endParaRPr lang="en-US" altLang="ja-JP" dirty="0">
              <a:latin typeface="游ゴシック Medium" panose="020B0500000000000000" pitchFamily="50" charset="-128"/>
              <a:ea typeface="游ゴシック Medium" panose="020B0500000000000000" pitchFamily="50" charset="-128"/>
            </a:endParaRPr>
          </a:p>
        </p:txBody>
      </p:sp>
      <p:sp>
        <p:nvSpPr>
          <p:cNvPr id="228" name="テキスト ボックス 227"/>
          <p:cNvSpPr txBox="1"/>
          <p:nvPr/>
        </p:nvSpPr>
        <p:spPr>
          <a:xfrm rot="10800000" flipV="1">
            <a:off x="3446816" y="7093224"/>
            <a:ext cx="389850" cy="720000"/>
          </a:xfrm>
          <a:prstGeom prst="rect">
            <a:avLst/>
          </a:prstGeom>
          <a:solidFill>
            <a:schemeClr val="tx1"/>
          </a:solidFill>
          <a:ln>
            <a:noFill/>
          </a:ln>
        </p:spPr>
        <p:txBody>
          <a:bodyPr vert="eaVert" wrap="square" rtlCol="0" anchor="ctr">
            <a:spAutoFit/>
          </a:bodyPr>
          <a:lstStyle>
            <a:defPPr>
              <a:defRPr lang="ja-JP"/>
            </a:defPPr>
            <a:lvl1pPr>
              <a:lnSpc>
                <a:spcPts val="1600"/>
              </a:lnSpc>
              <a:defRPr sz="1400" b="1">
                <a:solidFill>
                  <a:schemeClr val="bg1"/>
                </a:solidFill>
                <a:latin typeface="游明朝 Demibold" panose="02020600000000000000" pitchFamily="18" charset="-128"/>
                <a:ea typeface="游明朝 Demibold" panose="02020600000000000000" pitchFamily="18" charset="-128"/>
              </a:defRPr>
            </a:lvl1pPr>
          </a:lstStyle>
          <a:p>
            <a:pPr algn="ctr"/>
            <a:r>
              <a:rPr lang="ja-JP" altLang="en-US" dirty="0">
                <a:latin typeface="游ゴシック Medium" panose="020B0500000000000000" pitchFamily="50" charset="-128"/>
                <a:ea typeface="游ゴシック Medium" panose="020B0500000000000000" pitchFamily="50" charset="-128"/>
              </a:rPr>
              <a:t>受講料</a:t>
            </a:r>
            <a:endParaRPr lang="en-US" altLang="ja-JP" dirty="0">
              <a:latin typeface="游ゴシック Medium" panose="020B0500000000000000" pitchFamily="50" charset="-128"/>
              <a:ea typeface="游ゴシック Medium" panose="020B0500000000000000" pitchFamily="50" charset="-128"/>
            </a:endParaRPr>
          </a:p>
        </p:txBody>
      </p:sp>
      <p:sp>
        <p:nvSpPr>
          <p:cNvPr id="229" name="テキスト ボックス 228"/>
          <p:cNvSpPr txBox="1"/>
          <p:nvPr/>
        </p:nvSpPr>
        <p:spPr>
          <a:xfrm rot="10800000" flipV="1">
            <a:off x="3446816" y="7920376"/>
            <a:ext cx="389850" cy="720000"/>
          </a:xfrm>
          <a:prstGeom prst="rect">
            <a:avLst/>
          </a:prstGeom>
          <a:solidFill>
            <a:schemeClr val="tx1"/>
          </a:solidFill>
          <a:ln>
            <a:noFill/>
          </a:ln>
        </p:spPr>
        <p:txBody>
          <a:bodyPr vert="eaVert" wrap="square" rtlCol="0" anchor="ctr">
            <a:spAutoFit/>
          </a:bodyPr>
          <a:lstStyle>
            <a:defPPr>
              <a:defRPr lang="ja-JP"/>
            </a:defPPr>
            <a:lvl1pPr>
              <a:lnSpc>
                <a:spcPts val="1600"/>
              </a:lnSpc>
              <a:defRPr sz="1400" b="1">
                <a:solidFill>
                  <a:schemeClr val="bg1"/>
                </a:solidFill>
                <a:latin typeface="游明朝 Demibold" panose="02020600000000000000" pitchFamily="18" charset="-128"/>
                <a:ea typeface="游明朝 Demibold" panose="02020600000000000000" pitchFamily="18" charset="-128"/>
              </a:defRPr>
            </a:lvl1pPr>
          </a:lstStyle>
          <a:p>
            <a:pPr algn="ctr"/>
            <a:r>
              <a:rPr lang="ja-JP" altLang="en-US" dirty="0">
                <a:latin typeface="游ゴシック Medium" panose="020B0500000000000000" pitchFamily="50" charset="-128"/>
                <a:ea typeface="游ゴシック Medium" panose="020B0500000000000000" pitchFamily="50" charset="-128"/>
              </a:rPr>
              <a:t>講師１</a:t>
            </a:r>
            <a:endParaRPr lang="en-US" altLang="ja-JP" dirty="0">
              <a:latin typeface="游ゴシック Medium" panose="020B0500000000000000" pitchFamily="50" charset="-128"/>
              <a:ea typeface="游ゴシック Medium" panose="020B0500000000000000" pitchFamily="50" charset="-128"/>
            </a:endParaRPr>
          </a:p>
        </p:txBody>
      </p:sp>
      <p:sp>
        <p:nvSpPr>
          <p:cNvPr id="230" name="正方形/長方形 229"/>
          <p:cNvSpPr/>
          <p:nvPr/>
        </p:nvSpPr>
        <p:spPr>
          <a:xfrm>
            <a:off x="3872740" y="6274571"/>
            <a:ext cx="2952000" cy="705159"/>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游ゴシック Medium" panose="020B0500000000000000" pitchFamily="50" charset="-128"/>
              <a:ea typeface="游ゴシック Medium" panose="020B0500000000000000" pitchFamily="50" charset="-128"/>
            </a:endParaRPr>
          </a:p>
        </p:txBody>
      </p:sp>
      <p:sp>
        <p:nvSpPr>
          <p:cNvPr id="231" name="正方形/長方形 230"/>
          <p:cNvSpPr/>
          <p:nvPr/>
        </p:nvSpPr>
        <p:spPr>
          <a:xfrm>
            <a:off x="3872740" y="7092924"/>
            <a:ext cx="2952000" cy="707799"/>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游ゴシック Medium" panose="020B0500000000000000" pitchFamily="50" charset="-128"/>
              <a:ea typeface="游ゴシック Medium" panose="020B0500000000000000" pitchFamily="50" charset="-128"/>
            </a:endParaRPr>
          </a:p>
        </p:txBody>
      </p:sp>
      <p:sp>
        <p:nvSpPr>
          <p:cNvPr id="232" name="正方形/長方形 231"/>
          <p:cNvSpPr/>
          <p:nvPr/>
        </p:nvSpPr>
        <p:spPr>
          <a:xfrm>
            <a:off x="3874390" y="7926726"/>
            <a:ext cx="2952000" cy="700359"/>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游ゴシック Medium" panose="020B0500000000000000" pitchFamily="50" charset="-128"/>
              <a:ea typeface="游ゴシック Medium" panose="020B0500000000000000" pitchFamily="50" charset="-128"/>
            </a:endParaRPr>
          </a:p>
        </p:txBody>
      </p:sp>
      <p:sp>
        <p:nvSpPr>
          <p:cNvPr id="233" name="テキスト ボックス 232"/>
          <p:cNvSpPr txBox="1"/>
          <p:nvPr/>
        </p:nvSpPr>
        <p:spPr>
          <a:xfrm rot="10800000" flipV="1">
            <a:off x="3877339" y="7928392"/>
            <a:ext cx="1097702" cy="276999"/>
          </a:xfrm>
          <a:prstGeom prst="rect">
            <a:avLst/>
          </a:prstGeom>
          <a:noFill/>
          <a:ln>
            <a:noFill/>
          </a:ln>
        </p:spPr>
        <p:txBody>
          <a:bodyPr wrap="square" rtlCol="0">
            <a:spAutoFit/>
          </a:bodyPr>
          <a:lstStyle/>
          <a:p>
            <a:r>
              <a:rPr lang="en-US" altLang="ja-JP" sz="1200" dirty="0">
                <a:latin typeface="HGP創英角ｺﾞｼｯｸUB" panose="020B0900000000000000" pitchFamily="50" charset="-128"/>
                <a:ea typeface="HGP創英角ｺﾞｼｯｸUB" panose="020B0900000000000000" pitchFamily="50" charset="-128"/>
              </a:rPr>
              <a:t>【Web</a:t>
            </a:r>
            <a:r>
              <a:rPr lang="ja-JP" altLang="en-US" sz="1200" dirty="0">
                <a:latin typeface="HGP創英角ｺﾞｼｯｸUB" panose="020B0900000000000000" pitchFamily="50" charset="-128"/>
                <a:ea typeface="HGP創英角ｺﾞｼｯｸUB" panose="020B0900000000000000" pitchFamily="50" charset="-128"/>
              </a:rPr>
              <a:t>講習</a:t>
            </a:r>
            <a:r>
              <a:rPr lang="en-US" altLang="ja-JP" sz="1200" dirty="0">
                <a:latin typeface="HGP創英角ｺﾞｼｯｸUB" panose="020B0900000000000000" pitchFamily="50" charset="-128"/>
                <a:ea typeface="HGP創英角ｺﾞｼｯｸUB" panose="020B0900000000000000" pitchFamily="50" charset="-128"/>
              </a:rPr>
              <a:t>】</a:t>
            </a:r>
          </a:p>
        </p:txBody>
      </p:sp>
      <p:sp>
        <p:nvSpPr>
          <p:cNvPr id="68" name="テキスト ボックス 67"/>
          <p:cNvSpPr txBox="1"/>
          <p:nvPr/>
        </p:nvSpPr>
        <p:spPr>
          <a:xfrm rot="10800000" flipV="1">
            <a:off x="3447541" y="8741183"/>
            <a:ext cx="389850" cy="720000"/>
          </a:xfrm>
          <a:prstGeom prst="rect">
            <a:avLst/>
          </a:prstGeom>
          <a:solidFill>
            <a:schemeClr val="tx1"/>
          </a:solidFill>
          <a:ln>
            <a:noFill/>
          </a:ln>
        </p:spPr>
        <p:txBody>
          <a:bodyPr vert="eaVert" wrap="square" rtlCol="0" anchor="ctr">
            <a:spAutoFit/>
          </a:bodyPr>
          <a:lstStyle>
            <a:defPPr>
              <a:defRPr lang="ja-JP"/>
            </a:defPPr>
            <a:lvl1pPr>
              <a:lnSpc>
                <a:spcPts val="1600"/>
              </a:lnSpc>
              <a:defRPr sz="1400" b="1">
                <a:solidFill>
                  <a:schemeClr val="bg1"/>
                </a:solidFill>
                <a:latin typeface="游明朝 Demibold" panose="02020600000000000000" pitchFamily="18" charset="-128"/>
                <a:ea typeface="游明朝 Demibold" panose="02020600000000000000" pitchFamily="18" charset="-128"/>
              </a:defRPr>
            </a:lvl1pPr>
          </a:lstStyle>
          <a:p>
            <a:pPr algn="ctr"/>
            <a:r>
              <a:rPr lang="ja-JP" altLang="en-US" dirty="0">
                <a:latin typeface="游ゴシック Medium" panose="020B0500000000000000" pitchFamily="50" charset="-128"/>
                <a:ea typeface="游ゴシック Medium" panose="020B0500000000000000" pitchFamily="50" charset="-128"/>
              </a:rPr>
              <a:t>講師２</a:t>
            </a:r>
            <a:endParaRPr lang="en-US" altLang="ja-JP" dirty="0">
              <a:latin typeface="游ゴシック Medium" panose="020B0500000000000000" pitchFamily="50" charset="-128"/>
              <a:ea typeface="游ゴシック Medium" panose="020B0500000000000000" pitchFamily="50" charset="-128"/>
            </a:endParaRPr>
          </a:p>
        </p:txBody>
      </p:sp>
      <p:sp>
        <p:nvSpPr>
          <p:cNvPr id="69" name="正方形/長方形 68"/>
          <p:cNvSpPr/>
          <p:nvPr/>
        </p:nvSpPr>
        <p:spPr>
          <a:xfrm>
            <a:off x="3887090" y="8747060"/>
            <a:ext cx="2952000" cy="697081"/>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游ゴシック Medium" panose="020B0500000000000000" pitchFamily="50" charset="-128"/>
              <a:ea typeface="游ゴシック Medium" panose="020B0500000000000000" pitchFamily="50" charset="-128"/>
            </a:endParaRPr>
          </a:p>
        </p:txBody>
      </p:sp>
      <p:sp>
        <p:nvSpPr>
          <p:cNvPr id="81" name="テキスト ボックス 80"/>
          <p:cNvSpPr txBox="1"/>
          <p:nvPr/>
        </p:nvSpPr>
        <p:spPr>
          <a:xfrm rot="10800000" flipV="1">
            <a:off x="3851915" y="8992054"/>
            <a:ext cx="2995349" cy="400110"/>
          </a:xfrm>
          <a:prstGeom prst="rect">
            <a:avLst/>
          </a:prstGeom>
          <a:noFill/>
        </p:spPr>
        <p:txBody>
          <a:bodyPr wrap="square" rtlCol="0">
            <a:spAutoFit/>
          </a:bodyPr>
          <a:lstStyle/>
          <a:p>
            <a:pPr>
              <a:spcBef>
                <a:spcPts val="300"/>
              </a:spcBef>
            </a:pPr>
            <a:r>
              <a:rPr lang="ja-JP" altLang="en-US" sz="2000" dirty="0">
                <a:latin typeface="HGP創英角ｺﾞｼｯｸUB" panose="020B0900000000000000" pitchFamily="50" charset="-128"/>
                <a:ea typeface="HGP創英角ｺﾞｼｯｸUB" panose="020B0900000000000000" pitchFamily="50" charset="-128"/>
              </a:rPr>
              <a:t>ポリテクセンター沖縄講師</a:t>
            </a:r>
            <a:endParaRPr lang="en-US" altLang="ja-JP" sz="2000" dirty="0">
              <a:latin typeface="HGP創英角ｺﾞｼｯｸUB" panose="020B0900000000000000" pitchFamily="50" charset="-128"/>
              <a:ea typeface="HGP創英角ｺﾞｼｯｸUB" panose="020B0900000000000000" pitchFamily="50" charset="-128"/>
            </a:endParaRPr>
          </a:p>
        </p:txBody>
      </p:sp>
      <p:sp>
        <p:nvSpPr>
          <p:cNvPr id="82" name="テキスト ボックス 81"/>
          <p:cNvSpPr txBox="1"/>
          <p:nvPr/>
        </p:nvSpPr>
        <p:spPr>
          <a:xfrm rot="10800000" flipV="1">
            <a:off x="3741362" y="8156715"/>
            <a:ext cx="3179523" cy="430887"/>
          </a:xfrm>
          <a:prstGeom prst="rect">
            <a:avLst/>
          </a:prstGeom>
          <a:noFill/>
          <a:ln>
            <a:noFill/>
          </a:ln>
        </p:spPr>
        <p:txBody>
          <a:bodyPr wrap="square" rtlCol="0">
            <a:spAutoFit/>
          </a:bodyPr>
          <a:lstStyle/>
          <a:p>
            <a:pPr algn="ctr"/>
            <a:r>
              <a:rPr lang="ja-JP" altLang="en-US" sz="2100" dirty="0">
                <a:latin typeface="HGP創英角ｺﾞｼｯｸUB" panose="020B0900000000000000" pitchFamily="50" charset="-128"/>
                <a:ea typeface="HGP創英角ｺﾞｼｯｸUB" panose="020B0900000000000000" pitchFamily="50" charset="-128"/>
              </a:rPr>
              <a:t>高度ポリテクセンター講師</a:t>
            </a:r>
            <a:endParaRPr lang="en-US" altLang="ja-JP" sz="2100" dirty="0">
              <a:latin typeface="HGP創英角ｺﾞｼｯｸUB" panose="020B0900000000000000" pitchFamily="50" charset="-128"/>
              <a:ea typeface="HGP創英角ｺﾞｼｯｸUB" panose="020B0900000000000000" pitchFamily="50" charset="-128"/>
            </a:endParaRPr>
          </a:p>
        </p:txBody>
      </p:sp>
      <p:sp>
        <p:nvSpPr>
          <p:cNvPr id="72" name="テキスト ボックス 71"/>
          <p:cNvSpPr txBox="1"/>
          <p:nvPr/>
        </p:nvSpPr>
        <p:spPr>
          <a:xfrm rot="10800000" flipV="1">
            <a:off x="3887237" y="8733929"/>
            <a:ext cx="1097702" cy="276999"/>
          </a:xfrm>
          <a:prstGeom prst="rect">
            <a:avLst/>
          </a:prstGeom>
          <a:noFill/>
          <a:ln>
            <a:noFill/>
          </a:ln>
        </p:spPr>
        <p:txBody>
          <a:bodyPr wrap="square" rtlCol="0">
            <a:spAutoFit/>
          </a:bodyPr>
          <a:lstStyle/>
          <a:p>
            <a:r>
              <a:rPr lang="en-US" altLang="ja-JP" sz="1200" dirty="0">
                <a:latin typeface="HGP創英角ｺﾞｼｯｸUB" panose="020B0900000000000000" pitchFamily="50" charset="-128"/>
                <a:ea typeface="HGP創英角ｺﾞｼｯｸUB" panose="020B0900000000000000" pitchFamily="50" charset="-128"/>
              </a:rPr>
              <a:t>【</a:t>
            </a:r>
            <a:r>
              <a:rPr lang="ja-JP" altLang="en-US" sz="1200" dirty="0">
                <a:latin typeface="HGP創英角ｺﾞｼｯｸUB" panose="020B0900000000000000" pitchFamily="50" charset="-128"/>
                <a:ea typeface="HGP創英角ｺﾞｼｯｸUB" panose="020B0900000000000000" pitchFamily="50" charset="-128"/>
              </a:rPr>
              <a:t>実技講習</a:t>
            </a:r>
            <a:r>
              <a:rPr lang="en-US" altLang="ja-JP" sz="1200" dirty="0">
                <a:latin typeface="HGP創英角ｺﾞｼｯｸUB" panose="020B0900000000000000" pitchFamily="50" charset="-128"/>
                <a:ea typeface="HGP創英角ｺﾞｼｯｸUB" panose="020B0900000000000000" pitchFamily="50" charset="-128"/>
              </a:rPr>
              <a:t>】</a:t>
            </a:r>
          </a:p>
        </p:txBody>
      </p:sp>
    </p:spTree>
    <p:extLst>
      <p:ext uri="{BB962C8B-B14F-4D97-AF65-F5344CB8AC3E}">
        <p14:creationId xmlns:p14="http://schemas.microsoft.com/office/powerpoint/2010/main" val="634581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838006097"/>
              </p:ext>
            </p:extLst>
          </p:nvPr>
        </p:nvGraphicFramePr>
        <p:xfrm>
          <a:off x="224181" y="71134"/>
          <a:ext cx="6409620" cy="8903133"/>
        </p:xfrm>
        <a:graphic>
          <a:graphicData uri="http://schemas.openxmlformats.org/drawingml/2006/table">
            <a:tbl>
              <a:tblPr/>
              <a:tblGrid>
                <a:gridCol w="178045">
                  <a:extLst>
                    <a:ext uri="{9D8B030D-6E8A-4147-A177-3AD203B41FA5}">
                      <a16:colId xmlns:a16="http://schemas.microsoft.com/office/drawing/2014/main" val="20000"/>
                    </a:ext>
                  </a:extLst>
                </a:gridCol>
                <a:gridCol w="178045">
                  <a:extLst>
                    <a:ext uri="{9D8B030D-6E8A-4147-A177-3AD203B41FA5}">
                      <a16:colId xmlns:a16="http://schemas.microsoft.com/office/drawing/2014/main" val="20001"/>
                    </a:ext>
                  </a:extLst>
                </a:gridCol>
                <a:gridCol w="178045">
                  <a:extLst>
                    <a:ext uri="{9D8B030D-6E8A-4147-A177-3AD203B41FA5}">
                      <a16:colId xmlns:a16="http://schemas.microsoft.com/office/drawing/2014/main" val="20002"/>
                    </a:ext>
                  </a:extLst>
                </a:gridCol>
                <a:gridCol w="178045">
                  <a:extLst>
                    <a:ext uri="{9D8B030D-6E8A-4147-A177-3AD203B41FA5}">
                      <a16:colId xmlns:a16="http://schemas.microsoft.com/office/drawing/2014/main" val="20003"/>
                    </a:ext>
                  </a:extLst>
                </a:gridCol>
                <a:gridCol w="178045">
                  <a:extLst>
                    <a:ext uri="{9D8B030D-6E8A-4147-A177-3AD203B41FA5}">
                      <a16:colId xmlns:a16="http://schemas.microsoft.com/office/drawing/2014/main" val="20004"/>
                    </a:ext>
                  </a:extLst>
                </a:gridCol>
                <a:gridCol w="178045">
                  <a:extLst>
                    <a:ext uri="{9D8B030D-6E8A-4147-A177-3AD203B41FA5}">
                      <a16:colId xmlns:a16="http://schemas.microsoft.com/office/drawing/2014/main" val="20005"/>
                    </a:ext>
                  </a:extLst>
                </a:gridCol>
                <a:gridCol w="178045">
                  <a:extLst>
                    <a:ext uri="{9D8B030D-6E8A-4147-A177-3AD203B41FA5}">
                      <a16:colId xmlns:a16="http://schemas.microsoft.com/office/drawing/2014/main" val="20006"/>
                    </a:ext>
                  </a:extLst>
                </a:gridCol>
                <a:gridCol w="178045">
                  <a:extLst>
                    <a:ext uri="{9D8B030D-6E8A-4147-A177-3AD203B41FA5}">
                      <a16:colId xmlns:a16="http://schemas.microsoft.com/office/drawing/2014/main" val="20007"/>
                    </a:ext>
                  </a:extLst>
                </a:gridCol>
                <a:gridCol w="178045">
                  <a:extLst>
                    <a:ext uri="{9D8B030D-6E8A-4147-A177-3AD203B41FA5}">
                      <a16:colId xmlns:a16="http://schemas.microsoft.com/office/drawing/2014/main" val="20008"/>
                    </a:ext>
                  </a:extLst>
                </a:gridCol>
                <a:gridCol w="178045">
                  <a:extLst>
                    <a:ext uri="{9D8B030D-6E8A-4147-A177-3AD203B41FA5}">
                      <a16:colId xmlns:a16="http://schemas.microsoft.com/office/drawing/2014/main" val="20009"/>
                    </a:ext>
                  </a:extLst>
                </a:gridCol>
                <a:gridCol w="178045">
                  <a:extLst>
                    <a:ext uri="{9D8B030D-6E8A-4147-A177-3AD203B41FA5}">
                      <a16:colId xmlns:a16="http://schemas.microsoft.com/office/drawing/2014/main" val="20010"/>
                    </a:ext>
                  </a:extLst>
                </a:gridCol>
                <a:gridCol w="178045">
                  <a:extLst>
                    <a:ext uri="{9D8B030D-6E8A-4147-A177-3AD203B41FA5}">
                      <a16:colId xmlns:a16="http://schemas.microsoft.com/office/drawing/2014/main" val="20011"/>
                    </a:ext>
                  </a:extLst>
                </a:gridCol>
                <a:gridCol w="178045">
                  <a:extLst>
                    <a:ext uri="{9D8B030D-6E8A-4147-A177-3AD203B41FA5}">
                      <a16:colId xmlns:a16="http://schemas.microsoft.com/office/drawing/2014/main" val="20012"/>
                    </a:ext>
                  </a:extLst>
                </a:gridCol>
                <a:gridCol w="178045">
                  <a:extLst>
                    <a:ext uri="{9D8B030D-6E8A-4147-A177-3AD203B41FA5}">
                      <a16:colId xmlns:a16="http://schemas.microsoft.com/office/drawing/2014/main" val="20013"/>
                    </a:ext>
                  </a:extLst>
                </a:gridCol>
                <a:gridCol w="178045">
                  <a:extLst>
                    <a:ext uri="{9D8B030D-6E8A-4147-A177-3AD203B41FA5}">
                      <a16:colId xmlns:a16="http://schemas.microsoft.com/office/drawing/2014/main" val="20014"/>
                    </a:ext>
                  </a:extLst>
                </a:gridCol>
                <a:gridCol w="178045">
                  <a:extLst>
                    <a:ext uri="{9D8B030D-6E8A-4147-A177-3AD203B41FA5}">
                      <a16:colId xmlns:a16="http://schemas.microsoft.com/office/drawing/2014/main" val="20015"/>
                    </a:ext>
                  </a:extLst>
                </a:gridCol>
                <a:gridCol w="178045">
                  <a:extLst>
                    <a:ext uri="{9D8B030D-6E8A-4147-A177-3AD203B41FA5}">
                      <a16:colId xmlns:a16="http://schemas.microsoft.com/office/drawing/2014/main" val="20016"/>
                    </a:ext>
                  </a:extLst>
                </a:gridCol>
                <a:gridCol w="178045">
                  <a:extLst>
                    <a:ext uri="{9D8B030D-6E8A-4147-A177-3AD203B41FA5}">
                      <a16:colId xmlns:a16="http://schemas.microsoft.com/office/drawing/2014/main" val="20017"/>
                    </a:ext>
                  </a:extLst>
                </a:gridCol>
                <a:gridCol w="178045">
                  <a:extLst>
                    <a:ext uri="{9D8B030D-6E8A-4147-A177-3AD203B41FA5}">
                      <a16:colId xmlns:a16="http://schemas.microsoft.com/office/drawing/2014/main" val="20018"/>
                    </a:ext>
                  </a:extLst>
                </a:gridCol>
                <a:gridCol w="178045">
                  <a:extLst>
                    <a:ext uri="{9D8B030D-6E8A-4147-A177-3AD203B41FA5}">
                      <a16:colId xmlns:a16="http://schemas.microsoft.com/office/drawing/2014/main" val="20019"/>
                    </a:ext>
                  </a:extLst>
                </a:gridCol>
                <a:gridCol w="178045">
                  <a:extLst>
                    <a:ext uri="{9D8B030D-6E8A-4147-A177-3AD203B41FA5}">
                      <a16:colId xmlns:a16="http://schemas.microsoft.com/office/drawing/2014/main" val="20020"/>
                    </a:ext>
                  </a:extLst>
                </a:gridCol>
                <a:gridCol w="178045">
                  <a:extLst>
                    <a:ext uri="{9D8B030D-6E8A-4147-A177-3AD203B41FA5}">
                      <a16:colId xmlns:a16="http://schemas.microsoft.com/office/drawing/2014/main" val="20021"/>
                    </a:ext>
                  </a:extLst>
                </a:gridCol>
                <a:gridCol w="178045">
                  <a:extLst>
                    <a:ext uri="{9D8B030D-6E8A-4147-A177-3AD203B41FA5}">
                      <a16:colId xmlns:a16="http://schemas.microsoft.com/office/drawing/2014/main" val="20022"/>
                    </a:ext>
                  </a:extLst>
                </a:gridCol>
                <a:gridCol w="178045">
                  <a:extLst>
                    <a:ext uri="{9D8B030D-6E8A-4147-A177-3AD203B41FA5}">
                      <a16:colId xmlns:a16="http://schemas.microsoft.com/office/drawing/2014/main" val="20023"/>
                    </a:ext>
                  </a:extLst>
                </a:gridCol>
                <a:gridCol w="178045">
                  <a:extLst>
                    <a:ext uri="{9D8B030D-6E8A-4147-A177-3AD203B41FA5}">
                      <a16:colId xmlns:a16="http://schemas.microsoft.com/office/drawing/2014/main" val="20024"/>
                    </a:ext>
                  </a:extLst>
                </a:gridCol>
                <a:gridCol w="178045">
                  <a:extLst>
                    <a:ext uri="{9D8B030D-6E8A-4147-A177-3AD203B41FA5}">
                      <a16:colId xmlns:a16="http://schemas.microsoft.com/office/drawing/2014/main" val="20025"/>
                    </a:ext>
                  </a:extLst>
                </a:gridCol>
                <a:gridCol w="178045">
                  <a:extLst>
                    <a:ext uri="{9D8B030D-6E8A-4147-A177-3AD203B41FA5}">
                      <a16:colId xmlns:a16="http://schemas.microsoft.com/office/drawing/2014/main" val="20026"/>
                    </a:ext>
                  </a:extLst>
                </a:gridCol>
                <a:gridCol w="178045">
                  <a:extLst>
                    <a:ext uri="{9D8B030D-6E8A-4147-A177-3AD203B41FA5}">
                      <a16:colId xmlns:a16="http://schemas.microsoft.com/office/drawing/2014/main" val="20027"/>
                    </a:ext>
                  </a:extLst>
                </a:gridCol>
                <a:gridCol w="178045">
                  <a:extLst>
                    <a:ext uri="{9D8B030D-6E8A-4147-A177-3AD203B41FA5}">
                      <a16:colId xmlns:a16="http://schemas.microsoft.com/office/drawing/2014/main" val="20028"/>
                    </a:ext>
                  </a:extLst>
                </a:gridCol>
                <a:gridCol w="178045">
                  <a:extLst>
                    <a:ext uri="{9D8B030D-6E8A-4147-A177-3AD203B41FA5}">
                      <a16:colId xmlns:a16="http://schemas.microsoft.com/office/drawing/2014/main" val="20029"/>
                    </a:ext>
                  </a:extLst>
                </a:gridCol>
                <a:gridCol w="178045">
                  <a:extLst>
                    <a:ext uri="{9D8B030D-6E8A-4147-A177-3AD203B41FA5}">
                      <a16:colId xmlns:a16="http://schemas.microsoft.com/office/drawing/2014/main" val="20030"/>
                    </a:ext>
                  </a:extLst>
                </a:gridCol>
                <a:gridCol w="178045">
                  <a:extLst>
                    <a:ext uri="{9D8B030D-6E8A-4147-A177-3AD203B41FA5}">
                      <a16:colId xmlns:a16="http://schemas.microsoft.com/office/drawing/2014/main" val="20031"/>
                    </a:ext>
                  </a:extLst>
                </a:gridCol>
                <a:gridCol w="178045">
                  <a:extLst>
                    <a:ext uri="{9D8B030D-6E8A-4147-A177-3AD203B41FA5}">
                      <a16:colId xmlns:a16="http://schemas.microsoft.com/office/drawing/2014/main" val="20032"/>
                    </a:ext>
                  </a:extLst>
                </a:gridCol>
                <a:gridCol w="178045">
                  <a:extLst>
                    <a:ext uri="{9D8B030D-6E8A-4147-A177-3AD203B41FA5}">
                      <a16:colId xmlns:a16="http://schemas.microsoft.com/office/drawing/2014/main" val="20033"/>
                    </a:ext>
                  </a:extLst>
                </a:gridCol>
                <a:gridCol w="178045">
                  <a:extLst>
                    <a:ext uri="{9D8B030D-6E8A-4147-A177-3AD203B41FA5}">
                      <a16:colId xmlns:a16="http://schemas.microsoft.com/office/drawing/2014/main" val="20034"/>
                    </a:ext>
                  </a:extLst>
                </a:gridCol>
                <a:gridCol w="178045">
                  <a:extLst>
                    <a:ext uri="{9D8B030D-6E8A-4147-A177-3AD203B41FA5}">
                      <a16:colId xmlns:a16="http://schemas.microsoft.com/office/drawing/2014/main" val="20035"/>
                    </a:ext>
                  </a:extLst>
                </a:gridCol>
              </a:tblGrid>
              <a:tr h="257905">
                <a:tc gridSpan="36">
                  <a:txBody>
                    <a:bodyPr/>
                    <a:lstStyle/>
                    <a:p>
                      <a:pPr algn="ctr" fontAlgn="ctr"/>
                      <a:r>
                        <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rPr>
                        <a:t>能 力 開 発 セ ミ ナ </a:t>
                      </a:r>
                      <a:r>
                        <a:rPr lang="ja-JP" altLang="en-US" sz="1400" b="1" i="0" u="none" strike="noStrike" dirty="0" err="1">
                          <a:solidFill>
                            <a:srgbClr val="000000"/>
                          </a:solidFill>
                          <a:effectLst/>
                          <a:latin typeface="ＭＳ Ｐゴシック" panose="020B0600070205080204" pitchFamily="50" charset="-128"/>
                          <a:ea typeface="ＭＳ Ｐゴシック" panose="020B0600070205080204" pitchFamily="50" charset="-128"/>
                        </a:rPr>
                        <a:t>ー</a:t>
                      </a:r>
                      <a:r>
                        <a:rPr lang="ja-JP" altLang="en-US" sz="1400" b="1" i="0" u="none" strike="noStrike" dirty="0">
                          <a:solidFill>
                            <a:srgbClr val="000000"/>
                          </a:solidFill>
                          <a:effectLst/>
                          <a:latin typeface="ＭＳ Ｐゴシック" panose="020B0600070205080204" pitchFamily="50" charset="-128"/>
                          <a:ea typeface="ＭＳ Ｐゴシック" panose="020B0600070205080204" pitchFamily="50" charset="-128"/>
                        </a:rPr>
                        <a:t> 受 講 申 込 書</a:t>
                      </a:r>
                    </a:p>
                  </a:txBody>
                  <a:tcPr marL="0" marR="0" marT="0"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52079">
                <a:tc gridSpan="36">
                  <a:txBody>
                    <a:bodyPr/>
                    <a:lstStyle/>
                    <a:p>
                      <a:pPr algn="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年　　　　月　　　　日</a:t>
                      </a:r>
                    </a:p>
                  </a:txBody>
                  <a:tcPr marL="0" marR="0" marT="0"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77361">
                <a:tc gridSpan="34">
                  <a:txBody>
                    <a:bodyPr/>
                    <a:lstStyle/>
                    <a:p>
                      <a:pPr algn="l" fontAlgn="ctr"/>
                      <a:endParaRPr lang="ja-JP" altLang="en-US" sz="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tc>
                  <a:txBody>
                    <a:bodyPr/>
                    <a:lstStyle/>
                    <a:p>
                      <a:pPr algn="l" fontAlgn="ctr"/>
                      <a:endParaRPr lang="ja-JP" altLang="en-US" sz="5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tcPr>
                </a:tc>
                <a:extLst>
                  <a:ext uri="{0D108BD9-81ED-4DB2-BD59-A6C34878D82A}">
                    <a16:rowId xmlns:a16="http://schemas.microsoft.com/office/drawing/2014/main" val="10002"/>
                  </a:ext>
                </a:extLst>
              </a:tr>
              <a:tr h="158265">
                <a:tc gridSpan="36">
                  <a:txBody>
                    <a:bodyPr/>
                    <a:lstStyle/>
                    <a:p>
                      <a:pPr algn="ctr" fontAlgn="ctr"/>
                      <a:r>
                        <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rPr>
                        <a:t>次のセミナーについて、訓練内容と受講要件を確認の上、申し込みます。</a:t>
                      </a:r>
                    </a:p>
                  </a:txBody>
                  <a:tcPr marL="0" marR="0" marT="0"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60196">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68919">
                <a:tc gridSpan="4">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開催会場</a:t>
                      </a:r>
                      <a:b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（申込先）</a:t>
                      </a:r>
                      <a:b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該当に○</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14">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沖縄職業能力開発大学校</a:t>
                      </a:r>
                      <a:b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rPr>
                        <a:t>TEL</a:t>
                      </a: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rPr>
                        <a:t>098-934-4810</a:t>
                      </a: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rPr>
                        <a:t>FAX</a:t>
                      </a: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rPr>
                        <a:t>098-934-6287</a:t>
                      </a:r>
                      <a:br>
                        <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メール </a:t>
                      </a:r>
                      <a:r>
                        <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rPr>
                        <a:t>okinawa-college03@jeed.go.jp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14">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ポリテクセンター沖縄</a:t>
                      </a:r>
                      <a:b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rPr>
                        <a:t>TEL</a:t>
                      </a: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rPr>
                        <a:t>098-936-9222</a:t>
                      </a: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rPr>
                        <a:t>FAX</a:t>
                      </a: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rPr>
                        <a:t>098-936-1853</a:t>
                      </a:r>
                      <a:br>
                        <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メール </a:t>
                      </a:r>
                      <a:r>
                        <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rPr>
                        <a:t>okinawa-poly02@jeed.go.jp</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239166">
                <a:tc gridSpan="36">
                  <a:txBody>
                    <a:bodyPr/>
                    <a:lstStyle/>
                    <a:p>
                      <a:pPr algn="l"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ご希望のコースの開催会場をご確認いただき、該当する施設あてにこの用紙をご送付ください。</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6"/>
                  </a:ext>
                </a:extLst>
              </a:tr>
              <a:tr h="93225">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09450">
                <a:tc gridSpan="4">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コース番号</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M1201</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コース名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3">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ja-JP" altLang="en-US" sz="1000" b="1" u="none" dirty="0">
                          <a:solidFill>
                            <a:schemeClr val="tx1"/>
                          </a:solidFill>
                          <a:latin typeface="HGSｺﾞｼｯｸM" panose="020B0600000000000000" pitchFamily="50" charset="-128"/>
                          <a:ea typeface="HGSｺﾞｼｯｸM" panose="020B0600000000000000" pitchFamily="50" charset="-128"/>
                        </a:rPr>
                        <a:t>　</a:t>
                      </a:r>
                      <a:r>
                        <a:rPr lang="ja-JP" altLang="en-US" sz="1050" b="0" u="none" dirty="0">
                          <a:solidFill>
                            <a:schemeClr val="tx1"/>
                          </a:solidFill>
                          <a:latin typeface="+mn-ea"/>
                          <a:ea typeface="+mn-ea"/>
                        </a:rPr>
                        <a:t>設計・施工管理に活かす溶接技術　</a:t>
                      </a:r>
                      <a:r>
                        <a:rPr lang="ja-JP" altLang="en-US" sz="1050" b="0" i="0" u="none" strike="noStrike" dirty="0">
                          <a:solidFill>
                            <a:schemeClr val="tx1"/>
                          </a:solidFill>
                          <a:effectLst/>
                          <a:latin typeface="+mn-ea"/>
                          <a:ea typeface="+mn-ea"/>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8"/>
                  </a:ext>
                </a:extLst>
              </a:tr>
              <a:tr h="209450">
                <a:tc rowSpan="2" gridSpan="4">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受講区分</a:t>
                      </a:r>
                      <a:b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該当に○</a:t>
                      </a: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32">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Ａ．会社指示による受講</a:t>
                      </a: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Ｂ．個人での受講</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r h="258057">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2">
                  <a:txBody>
                    <a:bodyPr/>
                    <a:lstStyle/>
                    <a:p>
                      <a:pPr algn="l"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受講された方が所属する会社の代表者の方（事業主、営業所長、工場長等）に、セミナー終了後にアンケート調査を</a:t>
                      </a:r>
                      <a:b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実施していますので、ご協力をお願いします。</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156305">
                <a:tc gridSpan="36">
                  <a:txBody>
                    <a:bodyPr/>
                    <a:lstStyle/>
                    <a:p>
                      <a:pPr algn="l" fontAlgn="b"/>
                      <a:r>
                        <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rPr>
                        <a:t> Ａ．会社からのご指示により受講される方　ご記入欄</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1"/>
                  </a:ext>
                </a:extLst>
              </a:tr>
              <a:tr h="250089">
                <a:tc gridSpan="4">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（フリガナ）</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0">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sz="1000" b="0" i="0" u="none" strike="noStrike">
                          <a:solidFill>
                            <a:srgbClr val="000000"/>
                          </a:solidFill>
                          <a:effectLst/>
                          <a:latin typeface="ＭＳ Ｐゴシック" panose="020B0600070205080204" pitchFamily="50" charset="-128"/>
                          <a:ea typeface="ＭＳ Ｐゴシック" panose="020B0600070205080204" pitchFamily="50" charset="-128"/>
                        </a:rPr>
                        <a:t>TEL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gridSpan="10">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2"/>
                  </a:ext>
                </a:extLst>
              </a:tr>
              <a:tr h="250089">
                <a:tc rowSpan="2" gridSpan="4">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会社名</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20">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sz="1000" b="0" i="0" u="none" strike="noStrike">
                          <a:solidFill>
                            <a:srgbClr val="000000"/>
                          </a:solidFill>
                          <a:effectLst/>
                          <a:latin typeface="ＭＳ Ｐゴシック" panose="020B0600070205080204" pitchFamily="50" charset="-128"/>
                          <a:ea typeface="ＭＳ Ｐゴシック" panose="020B0600070205080204" pitchFamily="50" charset="-128"/>
                        </a:rPr>
                        <a:t>FAX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gridSpan="10">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3"/>
                  </a:ext>
                </a:extLst>
              </a:tr>
              <a:tr h="235176">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2">
                  <a:txBody>
                    <a:bodyPr/>
                    <a:lstStyle/>
                    <a:p>
                      <a:pPr algn="l" fontAlgn="t"/>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（該当する場合）○○支店、△△営業所、□□工場等</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4"/>
                  </a:ext>
                </a:extLst>
              </a:tr>
              <a:tr h="284873">
                <a:tc gridSpan="4">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住所</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2">
                  <a:txBody>
                    <a:bodyPr/>
                    <a:lstStyle/>
                    <a:p>
                      <a:pPr algn="l" fontAlgn="t"/>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5"/>
                  </a:ext>
                </a:extLst>
              </a:tr>
              <a:tr h="274186">
                <a:tc gridSpan="4">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会社規模</a:t>
                      </a:r>
                      <a:b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該当に○</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2">
                  <a:txBody>
                    <a:bodyPr/>
                    <a:lstStyle/>
                    <a:p>
                      <a:pPr algn="ctr" fontAlgn="ctr"/>
                      <a:r>
                        <a:rPr lang="en-US" sz="1000" b="0" i="0" u="none" strike="noStrike">
                          <a:solidFill>
                            <a:srgbClr val="000000"/>
                          </a:solidFill>
                          <a:effectLst/>
                          <a:latin typeface="ＭＳ Ｐゴシック" panose="020B0600070205080204" pitchFamily="50" charset="-128"/>
                          <a:ea typeface="ＭＳ Ｐゴシック" panose="020B0600070205080204" pitchFamily="50" charset="-128"/>
                        </a:rPr>
                        <a:t>Ａ．1～29　　Ｂ．30～99　　Ｃ．100～299　　Ｄ．300～499　　Ｅ．500～999　　Ｆ．1,000</a:t>
                      </a: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人以上</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6"/>
                  </a:ext>
                </a:extLst>
              </a:tr>
              <a:tr h="274186">
                <a:tc gridSpan="4">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業種</a:t>
                      </a:r>
                      <a:b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該当に○</a:t>
                      </a: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2">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Ａ．製造業　　Ｂ．建設業　　Ｃ．サービス業　　Ｄ．卸売・小売業　　Ｅ．その他（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7"/>
                  </a:ext>
                </a:extLst>
              </a:tr>
              <a:tr h="209450">
                <a:tc gridSpan="4">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申込担当者</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氏名</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8">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部署・役職</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7">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ご連絡先</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8">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8"/>
                  </a:ext>
                </a:extLst>
              </a:tr>
              <a:tr h="209450">
                <a:tc gridSpan="4">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E-mail</a:t>
                      </a: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2">
                  <a:txBody>
                    <a:bodyPr/>
                    <a:lstStyle/>
                    <a:p>
                      <a:pPr algn="ctr"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ctr"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39"/>
                  </a:ext>
                </a:extLst>
              </a:tr>
              <a:tr h="258057">
                <a:tc rowSpan="2" gridSpan="4">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団体名</a:t>
                      </a:r>
                      <a:b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a:t>
                      </a: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22">
                  <a:txBody>
                    <a:bodyPr/>
                    <a:lstStyle/>
                    <a:p>
                      <a:pPr algn="l"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）会社が属している団体の名前を記入してください。（例：○○工業会、○○協同合）</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9"/>
                  </a:ext>
                </a:extLst>
              </a:tr>
              <a:tr h="209450">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32">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20"/>
                  </a:ext>
                </a:extLst>
              </a:tr>
              <a:tr h="145157">
                <a:tc gridSpan="36">
                  <a:txBody>
                    <a:bodyPr/>
                    <a:lstStyle/>
                    <a:p>
                      <a:pPr algn="ctr" fontAlgn="ctr"/>
                      <a:r>
                        <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rPr>
                        <a:t>受講者</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21"/>
                  </a:ext>
                </a:extLst>
              </a:tr>
              <a:tr h="156305">
                <a:tc rowSpan="5">
                  <a:txBody>
                    <a:bodyPr/>
                    <a:lstStyle/>
                    <a:p>
                      <a:pPr algn="ctr" fontAlgn="ctr"/>
                      <a:r>
                        <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（ﾌﾘｶﾞﾅ）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gridSpan="13">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男 ・ 女</a:t>
                      </a:r>
                    </a:p>
                  </a:txBody>
                  <a:tcPr marL="0" marR="0" marT="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（ﾌﾘｶﾞﾅ）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gridSpan="13">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男 ・ 女</a:t>
                      </a:r>
                    </a:p>
                  </a:txBody>
                  <a:tcPr marL="0" marR="0" marT="0" marB="0" vert="eaVert"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r h="240712">
                <a:tc vMerge="1">
                  <a:txBody>
                    <a:bodyPr/>
                    <a:lstStyle/>
                    <a:p>
                      <a:endParaRPr kumimoji="1" lang="ja-JP" altLang="en-US"/>
                    </a:p>
                  </a:txBody>
                  <a:tcPr/>
                </a:tc>
                <a:tc gridSpan="3">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氏名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3">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氏名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3">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23"/>
                  </a:ext>
                </a:extLst>
              </a:tr>
              <a:tr h="209450">
                <a:tc vMerge="1">
                  <a:txBody>
                    <a:bodyPr/>
                    <a:lstStyle/>
                    <a:p>
                      <a:endParaRPr kumimoji="1" lang="ja-JP" altLang="en-US"/>
                    </a:p>
                  </a:txBody>
                  <a:tcPr/>
                </a:tc>
                <a:tc gridSpan="4">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生年月日</a:t>
                      </a:r>
                    </a:p>
                  </a:txBody>
                  <a:tcPr marL="0" marR="0" marT="0"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西暦　　　　　　　年　　　　月　　　　日</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gridSpan="4">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生年月日</a:t>
                      </a:r>
                    </a:p>
                  </a:txBody>
                  <a:tcPr marL="0" marR="0" marT="0"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西暦　　　　　　　年　　　　月　　　　日</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0024"/>
                  </a:ext>
                </a:extLst>
              </a:tr>
              <a:tr h="228727">
                <a:tc vMerge="1">
                  <a:txBody>
                    <a:bodyPr/>
                    <a:lstStyle/>
                    <a:p>
                      <a:endParaRPr kumimoji="1" lang="ja-JP" altLang="en-US"/>
                    </a:p>
                  </a:txBody>
                  <a:tcPr/>
                </a:tc>
                <a:tc gridSpan="3">
                  <a:txBody>
                    <a:bodyPr/>
                    <a:lstStyle/>
                    <a:p>
                      <a:pPr algn="ctr" fontAlgn="ctr"/>
                      <a:r>
                        <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rPr>
                        <a:t>就業状況（*</a:t>
                      </a:r>
                      <a:r>
                        <a:rPr lang="en-US" altLang="ja-JP" sz="6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br>
                        <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rPr>
                        <a:t>該当に○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4">
                  <a:txBody>
                    <a:bodyPr/>
                    <a:lstStyle/>
                    <a:p>
                      <a:pPr algn="ctr" fontAlgn="ctr"/>
                      <a:r>
                        <a:rPr lang="en-US" altLang="zh-TW" sz="10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zh-TW"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正社員　　　　</a:t>
                      </a:r>
                      <a:r>
                        <a:rPr lang="en-US" altLang="zh-TW" sz="10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zh-TW"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非正規雇用</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rPr>
                        <a:t>就業状況（*</a:t>
                      </a:r>
                      <a:r>
                        <a:rPr lang="en-US" altLang="ja-JP" sz="6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br>
                        <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rPr>
                        <a:t>該当に○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4">
                  <a:txBody>
                    <a:bodyPr/>
                    <a:lstStyle/>
                    <a:p>
                      <a:pPr algn="ctr" fontAlgn="ctr"/>
                      <a:r>
                        <a:rPr lang="en-US" altLang="zh-TW" sz="10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zh-TW"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正社員　　　　</a:t>
                      </a:r>
                      <a:r>
                        <a:rPr lang="en-US" altLang="zh-TW" sz="100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r>
                        <a:rPr lang="zh-TW"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非正規雇用</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25"/>
                  </a:ext>
                </a:extLst>
              </a:tr>
              <a:tr h="416293">
                <a:tc vMerge="1">
                  <a:txBody>
                    <a:bodyPr/>
                    <a:lstStyle/>
                    <a:p>
                      <a:endParaRPr kumimoji="1" lang="ja-JP" altLang="en-US"/>
                    </a:p>
                  </a:txBody>
                  <a:tcPr/>
                </a:tc>
                <a:tc gridSpan="17">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17">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26"/>
                  </a:ext>
                </a:extLst>
              </a:tr>
              <a:tr h="156305">
                <a:tc rowSpan="5">
                  <a:txBody>
                    <a:bodyPr/>
                    <a:lstStyle/>
                    <a:p>
                      <a:pPr algn="ctr" fontAlgn="ctr"/>
                      <a:r>
                        <a:rPr lang="en-US" altLang="ja-JP" sz="10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（ﾌﾘｶﾞﾅ）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gridSpan="13">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男 ・ 女</a:t>
                      </a:r>
                    </a:p>
                  </a:txBody>
                  <a:tcPr marL="0" marR="0" marT="0"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（ﾌﾘｶﾞﾅ）</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gridSpan="13">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男 ・ 女</a:t>
                      </a:r>
                    </a:p>
                  </a:txBody>
                  <a:tcPr marL="0" marR="0" marT="0" marB="0" vert="eaVert"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7"/>
                  </a:ext>
                </a:extLst>
              </a:tr>
              <a:tr h="240712">
                <a:tc vMerge="1">
                  <a:txBody>
                    <a:bodyPr/>
                    <a:lstStyle/>
                    <a:p>
                      <a:endParaRPr kumimoji="1" lang="ja-JP" altLang="en-US"/>
                    </a:p>
                  </a:txBody>
                  <a:tcPr/>
                </a:tc>
                <a:tc gridSpan="3">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氏名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3">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氏名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3">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ash"/>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28"/>
                  </a:ext>
                </a:extLst>
              </a:tr>
              <a:tr h="209450">
                <a:tc vMerge="1">
                  <a:txBody>
                    <a:bodyPr/>
                    <a:lstStyle/>
                    <a:p>
                      <a:endParaRPr kumimoji="1" lang="ja-JP" altLang="en-US"/>
                    </a:p>
                  </a:txBody>
                  <a:tcPr/>
                </a:tc>
                <a:tc gridSpan="4">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生年月日</a:t>
                      </a:r>
                    </a:p>
                  </a:txBody>
                  <a:tcPr marL="0" marR="0" marT="0"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西暦　　　　　　　年　　　　月　　　　日</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gridSpan="4">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生年月日</a:t>
                      </a:r>
                    </a:p>
                  </a:txBody>
                  <a:tcPr marL="0" marR="0" marT="0" marB="0" anchor="ctr">
                    <a:lnL w="6350" cap="flat" cmpd="sng" algn="ctr">
                      <a:solidFill>
                        <a:srgbClr val="000000"/>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西暦　　　　　　　年　　　　月　　　　日</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0029"/>
                  </a:ext>
                </a:extLst>
              </a:tr>
              <a:tr h="209450">
                <a:tc vMerge="1">
                  <a:txBody>
                    <a:bodyPr/>
                    <a:lstStyle/>
                    <a:p>
                      <a:endParaRPr kumimoji="1" lang="ja-JP" altLang="en-US"/>
                    </a:p>
                  </a:txBody>
                  <a:tcPr/>
                </a:tc>
                <a:tc gridSpan="3">
                  <a:txBody>
                    <a:bodyPr/>
                    <a:lstStyle/>
                    <a:p>
                      <a:pPr algn="ctr" fontAlgn="ctr"/>
                      <a:r>
                        <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rPr>
                        <a:t>就業状況（*</a:t>
                      </a:r>
                      <a:r>
                        <a:rPr lang="en-US" altLang="ja-JP" sz="6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br>
                        <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rPr>
                        <a:t>該当に○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4">
                  <a:txBody>
                    <a:bodyPr/>
                    <a:lstStyle/>
                    <a:p>
                      <a:pPr algn="ctr" fontAlgn="ctr"/>
                      <a:r>
                        <a:rPr lang="en-US" altLang="zh-TW" sz="10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zh-TW"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正社員　　　　</a:t>
                      </a:r>
                      <a:r>
                        <a:rPr lang="en-US" altLang="zh-TW" sz="10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zh-TW"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非正規雇用</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3">
                  <a:txBody>
                    <a:bodyPr/>
                    <a:lstStyle/>
                    <a:p>
                      <a:pPr algn="ctr" fontAlgn="ctr"/>
                      <a:r>
                        <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rPr>
                        <a:t>就業状況（*</a:t>
                      </a:r>
                      <a:r>
                        <a:rPr lang="en-US" altLang="ja-JP" sz="6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br>
                        <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rPr>
                        <a:t>該当に○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14">
                  <a:txBody>
                    <a:bodyPr/>
                    <a:lstStyle/>
                    <a:p>
                      <a:pPr algn="ctr" fontAlgn="ctr"/>
                      <a:r>
                        <a:rPr lang="en-US" altLang="zh-TW" sz="10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zh-TW"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正社員　　　　</a:t>
                      </a:r>
                      <a:r>
                        <a:rPr lang="en-US" altLang="zh-TW" sz="10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zh-TW"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非正規雇用</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30"/>
                  </a:ext>
                </a:extLst>
              </a:tr>
              <a:tr h="416293">
                <a:tc vMerge="1">
                  <a:txBody>
                    <a:bodyPr/>
                    <a:lstStyle/>
                    <a:p>
                      <a:endParaRPr kumimoji="1" lang="ja-JP" altLang="en-US"/>
                    </a:p>
                  </a:txBody>
                  <a:tcPr/>
                </a:tc>
                <a:tc gridSpan="17">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17">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31"/>
                  </a:ext>
                </a:extLst>
              </a:tr>
              <a:tr h="156305">
                <a:tc gridSpan="36">
                  <a:txBody>
                    <a:bodyPr/>
                    <a:lstStyle/>
                    <a:p>
                      <a:pPr algn="l" fontAlgn="b"/>
                      <a:r>
                        <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rPr>
                        <a:t>Ｂ．個人で受講される方　ご記入欄</a:t>
                      </a: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32"/>
                  </a:ext>
                </a:extLst>
              </a:tr>
              <a:tr h="156305">
                <a:tc gridSpan="4">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（フリガナ）</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男</a:t>
                      </a:r>
                      <a:b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a:t>
                      </a:r>
                      <a:b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gridSpan="6">
                  <a:txBody>
                    <a:bodyPr/>
                    <a:lstStyle/>
                    <a:p>
                      <a:pPr algn="ctr" fontAlgn="t"/>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t"/>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33"/>
                  </a:ext>
                </a:extLst>
              </a:tr>
              <a:tr h="240712">
                <a:tc gridSpan="4">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ご氏名</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19">
                  <a:txBody>
                    <a:bodyPr/>
                    <a:lstStyle/>
                    <a:p>
                      <a:pPr algn="ctr" fontAlgn="t"/>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34"/>
                  </a:ext>
                </a:extLst>
              </a:tr>
              <a:tr h="209450">
                <a:tc gridSpan="4">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生年月日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西暦　　　　　年　　　 月　 　　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gridSpan="2">
                  <a:txBody>
                    <a:bodyPr/>
                    <a:lstStyle/>
                    <a:p>
                      <a:pPr algn="ctr" fontAlgn="ctr"/>
                      <a:r>
                        <a:rPr lang="en-US" sz="1000" b="0" i="0" u="none" strike="noStrike">
                          <a:solidFill>
                            <a:srgbClr val="000000"/>
                          </a:solidFill>
                          <a:effectLst/>
                          <a:latin typeface="ＭＳ Ｐゴシック" panose="020B0600070205080204" pitchFamily="50" charset="-128"/>
                          <a:ea typeface="ＭＳ Ｐゴシック" panose="020B0600070205080204" pitchFamily="50" charset="-128"/>
                        </a:rPr>
                        <a:t>TEL</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7">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en-US" sz="1000" b="0" i="0" u="none" strike="noStrike">
                          <a:solidFill>
                            <a:srgbClr val="000000"/>
                          </a:solidFill>
                          <a:effectLst/>
                          <a:latin typeface="ＭＳ Ｐゴシック" panose="020B0600070205080204" pitchFamily="50" charset="-128"/>
                          <a:ea typeface="ＭＳ Ｐゴシック" panose="020B0600070205080204" pitchFamily="50" charset="-128"/>
                        </a:rPr>
                        <a:t>FAX</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8">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35"/>
                  </a:ext>
                </a:extLst>
              </a:tr>
              <a:tr h="228727">
                <a:tc gridSpan="9">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就業状況（*</a:t>
                      </a: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該当に○</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7">
                  <a:txBody>
                    <a:bodyPr/>
                    <a:lstStyle/>
                    <a:p>
                      <a:pPr algn="ct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正社員　　　　</a:t>
                      </a: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非正規雇用　　　　</a:t>
                      </a: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その他</a:t>
                      </a: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自営業等</a:t>
                      </a: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36"/>
                  </a:ext>
                </a:extLst>
              </a:tr>
              <a:tr h="382022">
                <a:tc gridSpan="36">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37"/>
                  </a:ext>
                </a:extLst>
              </a:tr>
              <a:tr h="96778">
                <a:tc>
                  <a:txBody>
                    <a:bodyPr/>
                    <a:lstStyle/>
                    <a:p>
                      <a:pPr algn="ctr" fontAlgn="ctr"/>
                      <a:r>
                        <a:rPr lang="ja-JP" altLang="en-US" sz="6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endPar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ja-JP" altLang="en-US" sz="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38"/>
                  </a:ext>
                </a:extLst>
              </a:tr>
            </a:tbl>
          </a:graphicData>
        </a:graphic>
      </p:graphicFrame>
      <p:sp>
        <p:nvSpPr>
          <p:cNvPr id="7" name="テキスト ボックス 2"/>
          <p:cNvSpPr txBox="1"/>
          <p:nvPr/>
        </p:nvSpPr>
        <p:spPr>
          <a:xfrm>
            <a:off x="403831" y="5854292"/>
            <a:ext cx="534382" cy="165508"/>
          </a:xfrm>
          <a:prstGeom prst="rect">
            <a:avLst/>
          </a:prstGeom>
          <a:solidFill>
            <a:schemeClr val="lt1"/>
          </a:solidFill>
          <a:ln w="31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nchorCtr="1"/>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000" dirty="0"/>
              <a:t>E-mail</a:t>
            </a:r>
            <a:endParaRPr lang="ja-JP" altLang="en-US" sz="1000" dirty="0"/>
          </a:p>
        </p:txBody>
      </p:sp>
      <p:sp>
        <p:nvSpPr>
          <p:cNvPr id="13" name="正方形/長方形 12"/>
          <p:cNvSpPr/>
          <p:nvPr/>
        </p:nvSpPr>
        <p:spPr>
          <a:xfrm>
            <a:off x="195931" y="8924196"/>
            <a:ext cx="6437869" cy="971804"/>
          </a:xfrm>
          <a:prstGeom prst="rect">
            <a:avLst/>
          </a:prstGeom>
        </p:spPr>
        <p:txBody>
          <a:bodyPr wrap="square">
            <a:spAutoFit/>
          </a:bodyPr>
          <a:lstStyle/>
          <a:p>
            <a:pPr fontAlgn="ctr"/>
            <a:r>
              <a:rPr lang="ja-JP" altLang="en-US" sz="635" dirty="0">
                <a:solidFill>
                  <a:srgbClr val="000000"/>
                </a:solidFill>
                <a:latin typeface="ＭＳ Ｐゴシック" panose="020B0600070205080204" pitchFamily="50" charset="-128"/>
              </a:rPr>
              <a:t>（*</a:t>
            </a:r>
            <a:r>
              <a:rPr lang="en-US" altLang="ja-JP" sz="635" dirty="0">
                <a:solidFill>
                  <a:srgbClr val="000000"/>
                </a:solidFill>
                <a:latin typeface="ＭＳ Ｐゴシック" panose="020B0600070205080204" pitchFamily="50" charset="-128"/>
              </a:rPr>
              <a:t>1</a:t>
            </a:r>
            <a:r>
              <a:rPr lang="ja-JP" altLang="en-US" sz="635" dirty="0">
                <a:solidFill>
                  <a:srgbClr val="000000"/>
                </a:solidFill>
                <a:latin typeface="ＭＳ Ｐゴシック" panose="020B0600070205080204" pitchFamily="50" charset="-128"/>
              </a:rPr>
              <a:t>）就業状況の非正規雇用とは、一般的にパート、アルバイト、契約社員などが該当しますが、様々な呼称があるため、貴社の判断で差し支えありません。</a:t>
            </a:r>
            <a:endParaRPr lang="en-US" altLang="ja-JP" sz="363" dirty="0">
              <a:solidFill>
                <a:srgbClr val="000000"/>
              </a:solidFill>
              <a:latin typeface="ＭＳ Ｐゴシック" panose="020B0600070205080204" pitchFamily="50" charset="-128"/>
            </a:endParaRPr>
          </a:p>
          <a:p>
            <a:pPr fontAlgn="ctr"/>
            <a:r>
              <a:rPr lang="ja-JP" altLang="en-US" sz="635" dirty="0">
                <a:solidFill>
                  <a:srgbClr val="000000"/>
                </a:solidFill>
                <a:latin typeface="ＭＳ Ｐゴシック" panose="020B0600070205080204" pitchFamily="50" charset="-128"/>
              </a:rPr>
              <a:t>（*</a:t>
            </a:r>
            <a:r>
              <a:rPr lang="en-US" altLang="ja-JP" sz="635" dirty="0">
                <a:solidFill>
                  <a:srgbClr val="000000"/>
                </a:solidFill>
                <a:latin typeface="ＭＳ Ｐゴシック" panose="020B0600070205080204" pitchFamily="50" charset="-128"/>
              </a:rPr>
              <a:t>2</a:t>
            </a:r>
            <a:r>
              <a:rPr lang="ja-JP" altLang="en-US" sz="635" dirty="0">
                <a:solidFill>
                  <a:srgbClr val="000000"/>
                </a:solidFill>
                <a:latin typeface="ＭＳ Ｐゴシック" panose="020B0600070205080204" pitchFamily="50" charset="-128"/>
              </a:rPr>
              <a:t>）訓練を進める上での参考とさせていただくため、今回受講するコース内容に関連した職務経験、資格、教育訓練受講歴等をお持ちの方は、差し支えない範囲でご記入</a:t>
            </a:r>
            <a:endParaRPr lang="en-US" altLang="ja-JP" sz="635" dirty="0">
              <a:solidFill>
                <a:srgbClr val="000000"/>
              </a:solidFill>
              <a:latin typeface="ＭＳ Ｐゴシック" panose="020B0600070205080204" pitchFamily="50" charset="-128"/>
            </a:endParaRPr>
          </a:p>
          <a:p>
            <a:pPr fontAlgn="ctr"/>
            <a:r>
              <a:rPr lang="en-US" altLang="ja-JP" sz="635" dirty="0">
                <a:solidFill>
                  <a:srgbClr val="000000"/>
                </a:solidFill>
                <a:latin typeface="ＭＳ Ｐゴシック" panose="020B0600070205080204" pitchFamily="50" charset="-128"/>
              </a:rPr>
              <a:t>       </a:t>
            </a:r>
            <a:r>
              <a:rPr lang="ja-JP" altLang="en-US" sz="635" dirty="0">
                <a:solidFill>
                  <a:srgbClr val="000000"/>
                </a:solidFill>
                <a:latin typeface="ＭＳ Ｐゴシック" panose="020B0600070205080204" pitchFamily="50" charset="-128"/>
              </a:rPr>
              <a:t>　ください。（例：切削加工の作業に約５年間従事）</a:t>
            </a:r>
            <a:endParaRPr lang="en-US" altLang="ja-JP" sz="544" dirty="0">
              <a:solidFill>
                <a:srgbClr val="000000"/>
              </a:solidFill>
              <a:latin typeface="ＭＳ Ｐゴシック" panose="020B0600070205080204" pitchFamily="50" charset="-128"/>
            </a:endParaRPr>
          </a:p>
          <a:p>
            <a:pPr fontAlgn="ctr"/>
            <a:r>
              <a:rPr lang="ja-JP" altLang="en-US" sz="635" dirty="0">
                <a:solidFill>
                  <a:srgbClr val="FF0000"/>
                </a:solidFill>
                <a:latin typeface="ＭＳ Ｐゴシック" panose="020B0600070205080204" pitchFamily="50" charset="-128"/>
              </a:rPr>
              <a:t>◆開講の２週間前までにお申し込みください。申込期限を過ぎた場合は、お問い合わせください。</a:t>
            </a:r>
            <a:br>
              <a:rPr lang="ja-JP" altLang="en-US" sz="635" dirty="0">
                <a:solidFill>
                  <a:srgbClr val="FF0000"/>
                </a:solidFill>
                <a:latin typeface="ＭＳ Ｐゴシック" panose="020B0600070205080204" pitchFamily="50" charset="-128"/>
              </a:rPr>
            </a:br>
            <a:r>
              <a:rPr lang="ja-JP" altLang="en-US" sz="635" dirty="0">
                <a:solidFill>
                  <a:srgbClr val="002060"/>
                </a:solidFill>
                <a:latin typeface="ＭＳ Ｐゴシック" panose="020B0600070205080204" pitchFamily="50" charset="-128"/>
              </a:rPr>
              <a:t>◆同一コース名のセミナーの内容は同じです（</a:t>
            </a:r>
            <a:r>
              <a:rPr lang="en-US" altLang="ja-JP" sz="635" dirty="0">
                <a:solidFill>
                  <a:srgbClr val="002060"/>
                </a:solidFill>
                <a:latin typeface="ＭＳ Ｐゴシック" panose="020B0600070205080204" pitchFamily="50" charset="-128"/>
              </a:rPr>
              <a:t>1</a:t>
            </a:r>
            <a:r>
              <a:rPr lang="ja-JP" altLang="en-US" sz="635" dirty="0">
                <a:solidFill>
                  <a:srgbClr val="002060"/>
                </a:solidFill>
                <a:latin typeface="ＭＳ Ｐゴシック" panose="020B0600070205080204" pitchFamily="50" charset="-128"/>
              </a:rPr>
              <a:t>コースで完結です）。</a:t>
            </a:r>
            <a:br>
              <a:rPr lang="ja-JP" altLang="en-US" sz="635" dirty="0">
                <a:solidFill>
                  <a:srgbClr val="000000"/>
                </a:solidFill>
                <a:latin typeface="ＭＳ Ｐゴシック" panose="020B0600070205080204" pitchFamily="50" charset="-128"/>
              </a:rPr>
            </a:br>
            <a:r>
              <a:rPr lang="ja-JP" altLang="en-US" sz="635" dirty="0">
                <a:solidFill>
                  <a:srgbClr val="000000"/>
                </a:solidFill>
                <a:latin typeface="ＭＳ Ｐゴシック" panose="020B0600070205080204" pitchFamily="50" charset="-128"/>
              </a:rPr>
              <a:t>◆訓練内容等のご不明な点、あるいは安全面・健康上においてご不安な点などございましたら、あらかじめご相談ください。</a:t>
            </a:r>
            <a:br>
              <a:rPr lang="ja-JP" altLang="en-US" sz="635" dirty="0">
                <a:solidFill>
                  <a:srgbClr val="000000"/>
                </a:solidFill>
                <a:latin typeface="ＭＳ Ｐゴシック" panose="020B0600070205080204" pitchFamily="50" charset="-128"/>
              </a:rPr>
            </a:br>
            <a:r>
              <a:rPr lang="ja-JP" altLang="en-US" sz="635" dirty="0">
                <a:solidFill>
                  <a:srgbClr val="000000"/>
                </a:solidFill>
                <a:latin typeface="ＭＳ Ｐゴシック" panose="020B0600070205080204" pitchFamily="50" charset="-128"/>
              </a:rPr>
              <a:t>◆独立行政法人高齢・障害・求職者雇用支援機構は「個人情報の保護に関する法律」（平成</a:t>
            </a:r>
            <a:r>
              <a:rPr lang="en-US" altLang="ja-JP" sz="635" dirty="0">
                <a:solidFill>
                  <a:srgbClr val="000000"/>
                </a:solidFill>
                <a:latin typeface="ＭＳ Ｐゴシック" panose="020B0600070205080204" pitchFamily="50" charset="-128"/>
              </a:rPr>
              <a:t>15</a:t>
            </a:r>
            <a:r>
              <a:rPr lang="ja-JP" altLang="en-US" sz="635" dirty="0">
                <a:solidFill>
                  <a:srgbClr val="000000"/>
                </a:solidFill>
                <a:latin typeface="ＭＳ Ｐゴシック" panose="020B0600070205080204" pitchFamily="50" charset="-128"/>
              </a:rPr>
              <a:t>年法律第</a:t>
            </a:r>
            <a:r>
              <a:rPr lang="en-US" altLang="ja-JP" sz="635" dirty="0">
                <a:solidFill>
                  <a:srgbClr val="000000"/>
                </a:solidFill>
                <a:latin typeface="ＭＳ Ｐゴシック" panose="020B0600070205080204" pitchFamily="50" charset="-128"/>
              </a:rPr>
              <a:t>57</a:t>
            </a:r>
            <a:r>
              <a:rPr lang="ja-JP" altLang="en-US" sz="635" dirty="0">
                <a:solidFill>
                  <a:srgbClr val="000000"/>
                </a:solidFill>
                <a:latin typeface="ＭＳ Ｐゴシック" panose="020B0600070205080204" pitchFamily="50" charset="-128"/>
              </a:rPr>
              <a:t>号）を遵守し、保有個人情報を適切に管理し、個人の権利利益を </a:t>
            </a:r>
            <a:endParaRPr lang="en-US" altLang="ja-JP" sz="635" dirty="0">
              <a:solidFill>
                <a:srgbClr val="000000"/>
              </a:solidFill>
              <a:latin typeface="ＭＳ Ｐゴシック" panose="020B0600070205080204" pitchFamily="50" charset="-128"/>
            </a:endParaRPr>
          </a:p>
          <a:p>
            <a:pPr fontAlgn="ctr"/>
            <a:r>
              <a:rPr lang="ja-JP" altLang="en-US" sz="635" dirty="0">
                <a:solidFill>
                  <a:srgbClr val="000000"/>
                </a:solidFill>
                <a:latin typeface="ＭＳ Ｐゴシック" panose="020B0600070205080204" pitchFamily="50" charset="-128"/>
              </a:rPr>
              <a:t>　 保護いたします。当機構では、必要な個人情報を、利用目的の範囲内で利用させていただきます。ご記入いただいた個人情報は能力開発セミナーの受講に関する事務</a:t>
            </a:r>
            <a:endParaRPr lang="en-US" altLang="ja-JP" sz="635" dirty="0">
              <a:solidFill>
                <a:srgbClr val="000000"/>
              </a:solidFill>
              <a:latin typeface="ＭＳ Ｐゴシック" panose="020B0600070205080204" pitchFamily="50" charset="-128"/>
            </a:endParaRPr>
          </a:p>
          <a:p>
            <a:pPr fontAlgn="ctr"/>
            <a:r>
              <a:rPr lang="en-US" altLang="ja-JP" sz="635" dirty="0">
                <a:solidFill>
                  <a:srgbClr val="000000"/>
                </a:solidFill>
                <a:latin typeface="ＭＳ Ｐゴシック" panose="020B0600070205080204" pitchFamily="50" charset="-128"/>
              </a:rPr>
              <a:t>   </a:t>
            </a:r>
            <a:r>
              <a:rPr lang="ja-JP" altLang="en-US" sz="635" dirty="0">
                <a:solidFill>
                  <a:srgbClr val="000000"/>
                </a:solidFill>
                <a:latin typeface="ＭＳ Ｐゴシック" panose="020B0600070205080204" pitchFamily="50" charset="-128"/>
              </a:rPr>
              <a:t>処理（連絡、修了証書の交付、修了台帳の整備）及び業務統計、当機構の能力開発セミナーや関連するセミナー・イベント等の案内に利用させていただきます。</a:t>
            </a:r>
          </a:p>
        </p:txBody>
      </p:sp>
      <p:sp>
        <p:nvSpPr>
          <p:cNvPr id="11" name="テキスト ボックス 2"/>
          <p:cNvSpPr txBox="1"/>
          <p:nvPr/>
        </p:nvSpPr>
        <p:spPr>
          <a:xfrm>
            <a:off x="3608649" y="5854292"/>
            <a:ext cx="534382" cy="165508"/>
          </a:xfrm>
          <a:prstGeom prst="rect">
            <a:avLst/>
          </a:prstGeom>
          <a:solidFill>
            <a:schemeClr val="lt1"/>
          </a:solidFill>
          <a:ln w="31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nchorCtr="1"/>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000" dirty="0"/>
              <a:t>E-mail</a:t>
            </a:r>
            <a:endParaRPr lang="ja-JP" altLang="en-US" sz="1000" dirty="0"/>
          </a:p>
        </p:txBody>
      </p:sp>
      <p:sp>
        <p:nvSpPr>
          <p:cNvPr id="12" name="テキスト ボックス 2"/>
          <p:cNvSpPr txBox="1"/>
          <p:nvPr/>
        </p:nvSpPr>
        <p:spPr>
          <a:xfrm>
            <a:off x="403831" y="7090706"/>
            <a:ext cx="534382" cy="165508"/>
          </a:xfrm>
          <a:prstGeom prst="rect">
            <a:avLst/>
          </a:prstGeom>
          <a:solidFill>
            <a:schemeClr val="lt1"/>
          </a:solidFill>
          <a:ln w="31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nchorCtr="1"/>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000" dirty="0"/>
              <a:t>E-mail</a:t>
            </a:r>
            <a:endParaRPr lang="ja-JP" altLang="en-US" sz="1000" dirty="0"/>
          </a:p>
        </p:txBody>
      </p:sp>
      <p:sp>
        <p:nvSpPr>
          <p:cNvPr id="14" name="テキスト ボックス 2"/>
          <p:cNvSpPr txBox="1"/>
          <p:nvPr/>
        </p:nvSpPr>
        <p:spPr>
          <a:xfrm>
            <a:off x="3608649" y="7090706"/>
            <a:ext cx="534382" cy="165508"/>
          </a:xfrm>
          <a:prstGeom prst="rect">
            <a:avLst/>
          </a:prstGeom>
          <a:solidFill>
            <a:schemeClr val="lt1"/>
          </a:solidFill>
          <a:ln w="31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nchorCtr="1"/>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000" dirty="0"/>
              <a:t>E-mail</a:t>
            </a:r>
            <a:endParaRPr lang="ja-JP" altLang="en-US" sz="1000" dirty="0"/>
          </a:p>
        </p:txBody>
      </p:sp>
      <p:sp>
        <p:nvSpPr>
          <p:cNvPr id="15" name="テキスト ボックス 2"/>
          <p:cNvSpPr txBox="1"/>
          <p:nvPr/>
        </p:nvSpPr>
        <p:spPr>
          <a:xfrm>
            <a:off x="224180" y="8491988"/>
            <a:ext cx="534382" cy="165508"/>
          </a:xfrm>
          <a:prstGeom prst="rect">
            <a:avLst/>
          </a:prstGeom>
          <a:solidFill>
            <a:schemeClr val="lt1"/>
          </a:solidFill>
          <a:ln w="3175"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nchorCtr="1"/>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000" dirty="0"/>
              <a:t>E-mail</a:t>
            </a:r>
            <a:endParaRPr lang="ja-JP" altLang="en-US" sz="1000" dirty="0"/>
          </a:p>
        </p:txBody>
      </p:sp>
      <p:sp>
        <p:nvSpPr>
          <p:cNvPr id="9" name="テキスト ボックス 8"/>
          <p:cNvSpPr txBox="1"/>
          <p:nvPr/>
        </p:nvSpPr>
        <p:spPr>
          <a:xfrm rot="10800000" flipV="1">
            <a:off x="4560129" y="1370351"/>
            <a:ext cx="2161311" cy="253916"/>
          </a:xfrm>
          <a:prstGeom prst="rect">
            <a:avLst/>
          </a:prstGeom>
          <a:noFill/>
          <a:ln>
            <a:noFill/>
          </a:ln>
        </p:spPr>
        <p:txBody>
          <a:bodyPr wrap="square" rtlCol="0">
            <a:spAutoFit/>
          </a:bodyPr>
          <a:lstStyle/>
          <a:p>
            <a:r>
              <a:rPr lang="en-US" altLang="ja-JP" sz="1050" dirty="0"/>
              <a:t>8/22(</a:t>
            </a:r>
            <a:r>
              <a:rPr lang="ja-JP" altLang="en-US" sz="1050" dirty="0"/>
              <a:t>火</a:t>
            </a:r>
            <a:r>
              <a:rPr lang="en-US" altLang="ja-JP" sz="1050" dirty="0"/>
              <a:t>)</a:t>
            </a:r>
            <a:r>
              <a:rPr lang="ja-JP" altLang="en-US" sz="1050" dirty="0"/>
              <a:t>・</a:t>
            </a:r>
            <a:r>
              <a:rPr lang="en-US" altLang="ja-JP" sz="1050" dirty="0"/>
              <a:t>24(</a:t>
            </a:r>
            <a:r>
              <a:rPr lang="ja-JP" altLang="en-US" sz="1050" dirty="0"/>
              <a:t>木</a:t>
            </a:r>
            <a:r>
              <a:rPr lang="en-US" altLang="ja-JP" sz="1050" dirty="0"/>
              <a:t>)</a:t>
            </a:r>
            <a:r>
              <a:rPr lang="ja-JP" altLang="en-US" sz="1050" dirty="0"/>
              <a:t>・</a:t>
            </a:r>
            <a:r>
              <a:rPr lang="en-US" altLang="ja-JP" sz="1050" dirty="0"/>
              <a:t>29(</a:t>
            </a:r>
            <a:r>
              <a:rPr lang="ja-JP" altLang="en-US" sz="1050" dirty="0"/>
              <a:t>火</a:t>
            </a:r>
            <a:r>
              <a:rPr lang="en-US" altLang="ja-JP" sz="1050" dirty="0"/>
              <a:t>)</a:t>
            </a:r>
            <a:r>
              <a:rPr lang="ja-JP" altLang="en-US" sz="1050" dirty="0"/>
              <a:t>　　</a:t>
            </a:r>
            <a:r>
              <a:rPr lang="en-US" altLang="ja-JP" sz="1050" dirty="0"/>
              <a:t>8/31(</a:t>
            </a:r>
            <a:r>
              <a:rPr lang="ja-JP" altLang="en-US" sz="1050" dirty="0"/>
              <a:t>木</a:t>
            </a:r>
            <a:r>
              <a:rPr lang="en-US" altLang="ja-JP" sz="1050" dirty="0"/>
              <a:t>)</a:t>
            </a:r>
            <a:endParaRPr lang="en-US" altLang="ja-JP" sz="1050" dirty="0">
              <a:ea typeface="HGP創英角ｺﾞｼｯｸUB" panose="020B0900000000000000" pitchFamily="50" charset="-128"/>
            </a:endParaRPr>
          </a:p>
        </p:txBody>
      </p:sp>
    </p:spTree>
    <p:extLst>
      <p:ext uri="{BB962C8B-B14F-4D97-AF65-F5344CB8AC3E}">
        <p14:creationId xmlns:p14="http://schemas.microsoft.com/office/powerpoint/2010/main" val="535297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1278</Words>
  <Application>Microsoft Office PowerPoint</Application>
  <PresentationFormat>A4 210 x 297 mm</PresentationFormat>
  <Paragraphs>220</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HGP創英ﾌﾟﾚｾﾞﾝｽEB</vt:lpstr>
      <vt:lpstr>HGP創英角ｺﾞｼｯｸUB</vt:lpstr>
      <vt:lpstr>HGSｺﾞｼｯｸM</vt:lpstr>
      <vt:lpstr>HG丸ｺﾞｼｯｸM-PRO</vt:lpstr>
      <vt:lpstr>ＭＳ Ｐゴシック</vt:lpstr>
      <vt:lpstr>游ゴシック</vt:lpstr>
      <vt:lpstr>游ゴシック Medium</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沖縄　嘱託０１７</dc:creator>
  <cp:lastModifiedBy>PC-01</cp:lastModifiedBy>
  <cp:revision>44</cp:revision>
  <cp:lastPrinted>2023-06-19T03:09:25Z</cp:lastPrinted>
  <dcterms:created xsi:type="dcterms:W3CDTF">2021-05-11T11:20:17Z</dcterms:created>
  <dcterms:modified xsi:type="dcterms:W3CDTF">2023-07-25T00:35:33Z</dcterms:modified>
</cp:coreProperties>
</file>