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3"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00"/>
    <a:srgbClr val="FFEAA7"/>
    <a:srgbClr val="50DCBC"/>
    <a:srgbClr val="A7FFFF"/>
    <a:srgbClr val="6600FF"/>
    <a:srgbClr val="F4DDFF"/>
    <a:srgbClr val="FFFFFF"/>
    <a:srgbClr val="FFCC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p:scale>
          <a:sx n="100" d="100"/>
          <a:sy n="100" d="100"/>
        </p:scale>
        <p:origin x="1770" y="-2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6FDFD55-7C00-4C45-8B0D-009E13C0ADD9}"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D3D8A1-D799-4CB4-A9FF-569AEDA3C5CE}" type="slidenum">
              <a:rPr kumimoji="1" lang="ja-JP" altLang="en-US" smtClean="0"/>
              <a:t>‹#›</a:t>
            </a:fld>
            <a:endParaRPr kumimoji="1" lang="ja-JP" altLang="en-US"/>
          </a:p>
        </p:txBody>
      </p:sp>
    </p:spTree>
    <p:extLst>
      <p:ext uri="{BB962C8B-B14F-4D97-AF65-F5344CB8AC3E}">
        <p14:creationId xmlns:p14="http://schemas.microsoft.com/office/powerpoint/2010/main" val="1050327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FDFD55-7C00-4C45-8B0D-009E13C0ADD9}"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D3D8A1-D799-4CB4-A9FF-569AEDA3C5CE}" type="slidenum">
              <a:rPr kumimoji="1" lang="ja-JP" altLang="en-US" smtClean="0"/>
              <a:t>‹#›</a:t>
            </a:fld>
            <a:endParaRPr kumimoji="1" lang="ja-JP" altLang="en-US"/>
          </a:p>
        </p:txBody>
      </p:sp>
    </p:spTree>
    <p:extLst>
      <p:ext uri="{BB962C8B-B14F-4D97-AF65-F5344CB8AC3E}">
        <p14:creationId xmlns:p14="http://schemas.microsoft.com/office/powerpoint/2010/main" val="423789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FDFD55-7C00-4C45-8B0D-009E13C0ADD9}"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D3D8A1-D799-4CB4-A9FF-569AEDA3C5CE}" type="slidenum">
              <a:rPr kumimoji="1" lang="ja-JP" altLang="en-US" smtClean="0"/>
              <a:t>‹#›</a:t>
            </a:fld>
            <a:endParaRPr kumimoji="1" lang="ja-JP" altLang="en-US"/>
          </a:p>
        </p:txBody>
      </p:sp>
    </p:spTree>
    <p:extLst>
      <p:ext uri="{BB962C8B-B14F-4D97-AF65-F5344CB8AC3E}">
        <p14:creationId xmlns:p14="http://schemas.microsoft.com/office/powerpoint/2010/main" val="3841970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FDFD55-7C00-4C45-8B0D-009E13C0ADD9}"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D3D8A1-D799-4CB4-A9FF-569AEDA3C5CE}" type="slidenum">
              <a:rPr kumimoji="1" lang="ja-JP" altLang="en-US" smtClean="0"/>
              <a:t>‹#›</a:t>
            </a:fld>
            <a:endParaRPr kumimoji="1" lang="ja-JP" altLang="en-US"/>
          </a:p>
        </p:txBody>
      </p:sp>
    </p:spTree>
    <p:extLst>
      <p:ext uri="{BB962C8B-B14F-4D97-AF65-F5344CB8AC3E}">
        <p14:creationId xmlns:p14="http://schemas.microsoft.com/office/powerpoint/2010/main" val="2220803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6FDFD55-7C00-4C45-8B0D-009E13C0ADD9}"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D3D8A1-D799-4CB4-A9FF-569AEDA3C5CE}" type="slidenum">
              <a:rPr kumimoji="1" lang="ja-JP" altLang="en-US" smtClean="0"/>
              <a:t>‹#›</a:t>
            </a:fld>
            <a:endParaRPr kumimoji="1" lang="ja-JP" altLang="en-US"/>
          </a:p>
        </p:txBody>
      </p:sp>
    </p:spTree>
    <p:extLst>
      <p:ext uri="{BB962C8B-B14F-4D97-AF65-F5344CB8AC3E}">
        <p14:creationId xmlns:p14="http://schemas.microsoft.com/office/powerpoint/2010/main" val="1294557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6FDFD55-7C00-4C45-8B0D-009E13C0ADD9}" type="datetimeFigureOut">
              <a:rPr kumimoji="1" lang="ja-JP" altLang="en-US" smtClean="0"/>
              <a:t>2023/7/25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D3D8A1-D799-4CB4-A9FF-569AEDA3C5CE}" type="slidenum">
              <a:rPr kumimoji="1" lang="ja-JP" altLang="en-US" smtClean="0"/>
              <a:t>‹#›</a:t>
            </a:fld>
            <a:endParaRPr kumimoji="1" lang="ja-JP" altLang="en-US"/>
          </a:p>
        </p:txBody>
      </p:sp>
    </p:spTree>
    <p:extLst>
      <p:ext uri="{BB962C8B-B14F-4D97-AF65-F5344CB8AC3E}">
        <p14:creationId xmlns:p14="http://schemas.microsoft.com/office/powerpoint/2010/main" val="3796727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FDFD55-7C00-4C45-8B0D-009E13C0ADD9}" type="datetimeFigureOut">
              <a:rPr kumimoji="1" lang="ja-JP" altLang="en-US" smtClean="0"/>
              <a:t>2023/7/25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9D3D8A1-D799-4CB4-A9FF-569AEDA3C5CE}" type="slidenum">
              <a:rPr kumimoji="1" lang="ja-JP" altLang="en-US" smtClean="0"/>
              <a:t>‹#›</a:t>
            </a:fld>
            <a:endParaRPr kumimoji="1" lang="ja-JP" altLang="en-US"/>
          </a:p>
        </p:txBody>
      </p:sp>
    </p:spTree>
    <p:extLst>
      <p:ext uri="{BB962C8B-B14F-4D97-AF65-F5344CB8AC3E}">
        <p14:creationId xmlns:p14="http://schemas.microsoft.com/office/powerpoint/2010/main" val="2808773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6FDFD55-7C00-4C45-8B0D-009E13C0ADD9}" type="datetimeFigureOut">
              <a:rPr kumimoji="1" lang="ja-JP" altLang="en-US" smtClean="0"/>
              <a:t>2023/7/25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9D3D8A1-D799-4CB4-A9FF-569AEDA3C5CE}" type="slidenum">
              <a:rPr kumimoji="1" lang="ja-JP" altLang="en-US" smtClean="0"/>
              <a:t>‹#›</a:t>
            </a:fld>
            <a:endParaRPr kumimoji="1" lang="ja-JP" altLang="en-US"/>
          </a:p>
        </p:txBody>
      </p:sp>
    </p:spTree>
    <p:extLst>
      <p:ext uri="{BB962C8B-B14F-4D97-AF65-F5344CB8AC3E}">
        <p14:creationId xmlns:p14="http://schemas.microsoft.com/office/powerpoint/2010/main" val="3602585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FDFD55-7C00-4C45-8B0D-009E13C0ADD9}" type="datetimeFigureOut">
              <a:rPr kumimoji="1" lang="ja-JP" altLang="en-US" smtClean="0"/>
              <a:t>2023/7/25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9D3D8A1-D799-4CB4-A9FF-569AEDA3C5CE}" type="slidenum">
              <a:rPr kumimoji="1" lang="ja-JP" altLang="en-US" smtClean="0"/>
              <a:t>‹#›</a:t>
            </a:fld>
            <a:endParaRPr kumimoji="1" lang="ja-JP" altLang="en-US"/>
          </a:p>
        </p:txBody>
      </p:sp>
    </p:spTree>
    <p:extLst>
      <p:ext uri="{BB962C8B-B14F-4D97-AF65-F5344CB8AC3E}">
        <p14:creationId xmlns:p14="http://schemas.microsoft.com/office/powerpoint/2010/main" val="69176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FDFD55-7C00-4C45-8B0D-009E13C0ADD9}" type="datetimeFigureOut">
              <a:rPr kumimoji="1" lang="ja-JP" altLang="en-US" smtClean="0"/>
              <a:t>2023/7/25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D3D8A1-D799-4CB4-A9FF-569AEDA3C5CE}" type="slidenum">
              <a:rPr kumimoji="1" lang="ja-JP" altLang="en-US" smtClean="0"/>
              <a:t>‹#›</a:t>
            </a:fld>
            <a:endParaRPr kumimoji="1" lang="ja-JP" altLang="en-US"/>
          </a:p>
        </p:txBody>
      </p:sp>
    </p:spTree>
    <p:extLst>
      <p:ext uri="{BB962C8B-B14F-4D97-AF65-F5344CB8AC3E}">
        <p14:creationId xmlns:p14="http://schemas.microsoft.com/office/powerpoint/2010/main" val="249020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FDFD55-7C00-4C45-8B0D-009E13C0ADD9}" type="datetimeFigureOut">
              <a:rPr kumimoji="1" lang="ja-JP" altLang="en-US" smtClean="0"/>
              <a:t>2023/7/25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D3D8A1-D799-4CB4-A9FF-569AEDA3C5CE}" type="slidenum">
              <a:rPr kumimoji="1" lang="ja-JP" altLang="en-US" smtClean="0"/>
              <a:t>‹#›</a:t>
            </a:fld>
            <a:endParaRPr kumimoji="1" lang="ja-JP" altLang="en-US"/>
          </a:p>
        </p:txBody>
      </p:sp>
    </p:spTree>
    <p:extLst>
      <p:ext uri="{BB962C8B-B14F-4D97-AF65-F5344CB8AC3E}">
        <p14:creationId xmlns:p14="http://schemas.microsoft.com/office/powerpoint/2010/main" val="4221423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6FDFD55-7C00-4C45-8B0D-009E13C0ADD9}" type="datetimeFigureOut">
              <a:rPr kumimoji="1" lang="ja-JP" altLang="en-US" smtClean="0"/>
              <a:t>2023/7/25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9D3D8A1-D799-4CB4-A9FF-569AEDA3C5CE}" type="slidenum">
              <a:rPr kumimoji="1" lang="ja-JP" altLang="en-US" smtClean="0"/>
              <a:t>‹#›</a:t>
            </a:fld>
            <a:endParaRPr kumimoji="1" lang="ja-JP" altLang="en-US"/>
          </a:p>
        </p:txBody>
      </p:sp>
    </p:spTree>
    <p:extLst>
      <p:ext uri="{BB962C8B-B14F-4D97-AF65-F5344CB8AC3E}">
        <p14:creationId xmlns:p14="http://schemas.microsoft.com/office/powerpoint/2010/main" val="1710656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gif"/><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0DCBC"/>
        </a:solidFill>
        <a:effectLst/>
      </p:bgPr>
    </p:bg>
    <p:spTree>
      <p:nvGrpSpPr>
        <p:cNvPr id="1" name=""/>
        <p:cNvGrpSpPr/>
        <p:nvPr/>
      </p:nvGrpSpPr>
      <p:grpSpPr>
        <a:xfrm>
          <a:off x="0" y="0"/>
          <a:ext cx="0" cy="0"/>
          <a:chOff x="0" y="0"/>
          <a:chExt cx="0" cy="0"/>
        </a:xfrm>
      </p:grpSpPr>
      <p:pic>
        <p:nvPicPr>
          <p:cNvPr id="121" name="図 1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160139" y="7720342"/>
            <a:ext cx="6608033" cy="1023497"/>
          </a:xfrm>
          <a:prstGeom prst="rect">
            <a:avLst/>
          </a:prstGeom>
        </p:spPr>
      </p:pic>
      <p:pic>
        <p:nvPicPr>
          <p:cNvPr id="119" name="図 1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134719" y="6570679"/>
            <a:ext cx="6608033" cy="1023497"/>
          </a:xfrm>
          <a:prstGeom prst="rect">
            <a:avLst/>
          </a:prstGeom>
        </p:spPr>
      </p:pic>
      <p:pic>
        <p:nvPicPr>
          <p:cNvPr id="118" name="図 1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99654" y="5309182"/>
            <a:ext cx="6608033" cy="1158388"/>
          </a:xfrm>
          <a:prstGeom prst="rect">
            <a:avLst/>
          </a:prstGeom>
        </p:spPr>
      </p:pic>
      <p:pic>
        <p:nvPicPr>
          <p:cNvPr id="4" name="図 3"/>
          <p:cNvPicPr>
            <a:picLocks noChangeAspect="1"/>
          </p:cNvPicPr>
          <p:nvPr/>
        </p:nvPicPr>
        <p:blipFill>
          <a:blip r:embed="rId3">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flipH="1">
            <a:off x="114510" y="2170704"/>
            <a:ext cx="6652065" cy="1808262"/>
          </a:xfrm>
          <a:prstGeom prst="rect">
            <a:avLst/>
          </a:prstGeom>
        </p:spPr>
      </p:pic>
      <p:pic>
        <p:nvPicPr>
          <p:cNvPr id="40" name="図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109128" y="4096601"/>
            <a:ext cx="6608033" cy="1103689"/>
          </a:xfrm>
          <a:prstGeom prst="rect">
            <a:avLst/>
          </a:prstGeom>
        </p:spPr>
      </p:pic>
      <p:sp>
        <p:nvSpPr>
          <p:cNvPr id="3" name="正方形/長方形 2"/>
          <p:cNvSpPr/>
          <p:nvPr/>
        </p:nvSpPr>
        <p:spPr>
          <a:xfrm>
            <a:off x="0" y="9133093"/>
            <a:ext cx="6858000" cy="782587"/>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10670" y="9088538"/>
            <a:ext cx="6152878" cy="861774"/>
          </a:xfrm>
          <a:prstGeom prst="rect">
            <a:avLst/>
          </a:prstGeom>
          <a:noFill/>
        </p:spPr>
        <p:txBody>
          <a:bodyPr wrap="square" rtlCol="0">
            <a:spAutoFit/>
          </a:bodyPr>
          <a:lstStyle/>
          <a:p>
            <a:pPr>
              <a:lnSpc>
                <a:spcPts val="1452"/>
              </a:lnSpc>
            </a:pPr>
            <a:r>
              <a:rPr lang="ja-JP" altLang="en-US" sz="998" dirty="0">
                <a:latin typeface="HG丸ｺﾞｼｯｸM-PRO" panose="020F0600000000000000" pitchFamily="50" charset="-128"/>
                <a:ea typeface="HG丸ｺﾞｼｯｸM-PRO" panose="020F0600000000000000" pitchFamily="50" charset="-128"/>
              </a:rPr>
              <a:t>　　　　　　  独立行政法人高齢・障害・求職者雇用支援機構　沖縄支部</a:t>
            </a:r>
            <a:endParaRPr lang="en-US" altLang="ja-JP" sz="998" dirty="0">
              <a:latin typeface="HG丸ｺﾞｼｯｸM-PRO" panose="020F0600000000000000" pitchFamily="50" charset="-128"/>
              <a:ea typeface="HG丸ｺﾞｼｯｸM-PRO" panose="020F0600000000000000" pitchFamily="50" charset="-128"/>
            </a:endParaRPr>
          </a:p>
          <a:p>
            <a:pPr>
              <a:lnSpc>
                <a:spcPts val="1452"/>
              </a:lnSpc>
            </a:pPr>
            <a:r>
              <a:rPr lang="ja-JP" altLang="en-US" sz="1089"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沖縄職業能力開発促進センター　訓練課</a:t>
            </a:r>
            <a:endParaRPr lang="en-US" altLang="ja-JP" sz="1400" dirty="0">
              <a:latin typeface="HG丸ｺﾞｼｯｸM-PRO" panose="020F0600000000000000" pitchFamily="50" charset="-128"/>
              <a:ea typeface="HG丸ｺﾞｼｯｸM-PRO" panose="020F0600000000000000" pitchFamily="50" charset="-128"/>
            </a:endParaRPr>
          </a:p>
          <a:p>
            <a:pPr>
              <a:lnSpc>
                <a:spcPts val="1452"/>
              </a:lnSpc>
            </a:pPr>
            <a:r>
              <a:rPr lang="ja-JP" altLang="en-US" sz="998" dirty="0">
                <a:latin typeface="HG丸ｺﾞｼｯｸM-PRO" panose="020F0600000000000000" pitchFamily="50" charset="-128"/>
                <a:ea typeface="HG丸ｺﾞｼｯｸM-PRO" panose="020F0600000000000000" pitchFamily="50" charset="-128"/>
              </a:rPr>
              <a:t>　お問い合わせ／</a:t>
            </a:r>
            <a:r>
              <a:rPr lang="en-US" altLang="ja-JP" sz="998" dirty="0">
                <a:latin typeface="HG丸ｺﾞｼｯｸM-PRO" panose="020F0600000000000000" pitchFamily="50" charset="-128"/>
                <a:ea typeface="HG丸ｺﾞｼｯｸM-PRO" panose="020F0600000000000000" pitchFamily="50" charset="-128"/>
              </a:rPr>
              <a:t>TEL</a:t>
            </a:r>
            <a:r>
              <a:rPr lang="ja-JP" altLang="en-US" sz="998" dirty="0">
                <a:latin typeface="HG丸ｺﾞｼｯｸM-PRO" panose="020F0600000000000000" pitchFamily="50" charset="-128"/>
                <a:ea typeface="HG丸ｺﾞｼｯｸM-PRO" panose="020F0600000000000000" pitchFamily="50" charset="-128"/>
              </a:rPr>
              <a:t>：０９８－９３６－９２２２　</a:t>
            </a:r>
            <a:r>
              <a:rPr lang="en-US" altLang="ja-JP" sz="953" dirty="0">
                <a:latin typeface="HG丸ｺﾞｼｯｸM-PRO" panose="020F0600000000000000" pitchFamily="50" charset="-128"/>
                <a:ea typeface="HG丸ｺﾞｼｯｸM-PRO" panose="020F0600000000000000" pitchFamily="50" charset="-128"/>
              </a:rPr>
              <a:t>https://www3.jeed.go.jp/okinawa/poly/</a:t>
            </a:r>
          </a:p>
          <a:p>
            <a:pPr>
              <a:lnSpc>
                <a:spcPts val="1452"/>
              </a:lnSpc>
            </a:pPr>
            <a:r>
              <a:rPr lang="ja-JP" altLang="en-US" sz="998" dirty="0">
                <a:latin typeface="HG丸ｺﾞｼｯｸM-PRO" panose="020F0600000000000000" pitchFamily="50" charset="-128"/>
                <a:ea typeface="HG丸ｺﾞｼｯｸM-PRO" panose="020F0600000000000000" pitchFamily="50" charset="-128"/>
              </a:rPr>
              <a:t>　　　　　　　</a:t>
            </a:r>
            <a:r>
              <a:rPr lang="en-US" altLang="ja-JP" sz="998" dirty="0">
                <a:latin typeface="HG丸ｺﾞｼｯｸM-PRO" panose="020F0600000000000000" pitchFamily="50" charset="-128"/>
                <a:ea typeface="HG丸ｺﾞｼｯｸM-PRO" panose="020F0600000000000000" pitchFamily="50" charset="-128"/>
              </a:rPr>
              <a:t>FAX</a:t>
            </a:r>
            <a:r>
              <a:rPr lang="ja-JP" altLang="en-US" sz="998" dirty="0">
                <a:latin typeface="HG丸ｺﾞｼｯｸM-PRO" panose="020F0600000000000000" pitchFamily="50" charset="-128"/>
                <a:ea typeface="HG丸ｺﾞｼｯｸM-PRO" panose="020F0600000000000000" pitchFamily="50" charset="-128"/>
              </a:rPr>
              <a:t>：０９８－９３６－１８５３　</a:t>
            </a:r>
            <a:r>
              <a:rPr lang="en-US" altLang="ja-JP" sz="953" dirty="0">
                <a:latin typeface="HG丸ｺﾞｼｯｸM-PRO" panose="020F0600000000000000" pitchFamily="50" charset="-128"/>
                <a:ea typeface="HG丸ｺﾞｼｯｸM-PRO" panose="020F0600000000000000" pitchFamily="50" charset="-128"/>
              </a:rPr>
              <a:t>E-mail</a:t>
            </a:r>
            <a:r>
              <a:rPr lang="ja-JP" altLang="en-US" sz="953" dirty="0">
                <a:latin typeface="HG丸ｺﾞｼｯｸM-PRO" panose="020F0600000000000000" pitchFamily="50" charset="-128"/>
                <a:ea typeface="HG丸ｺﾞｼｯｸM-PRO" panose="020F0600000000000000" pitchFamily="50" charset="-128"/>
              </a:rPr>
              <a:t>：</a:t>
            </a:r>
            <a:r>
              <a:rPr lang="en-US" altLang="ja-JP" sz="953" dirty="0">
                <a:latin typeface="HG丸ｺﾞｼｯｸM-PRO" panose="020F0600000000000000" pitchFamily="50" charset="-128"/>
                <a:ea typeface="HG丸ｺﾞｼｯｸM-PRO" panose="020F0600000000000000" pitchFamily="50" charset="-128"/>
              </a:rPr>
              <a:t>okinawa-poly02@jeed.go.jp</a:t>
            </a:r>
          </a:p>
        </p:txBody>
      </p:sp>
      <p:pic>
        <p:nvPicPr>
          <p:cNvPr id="7" name="図 6"/>
          <p:cNvPicPr>
            <a:picLocks noChangeAspect="1"/>
          </p:cNvPicPr>
          <p:nvPr/>
        </p:nvPicPr>
        <p:blipFill rotWithShape="1">
          <a:blip r:embed="rId4" cstate="print">
            <a:extLst>
              <a:ext uri="{28A0092B-C50C-407E-A947-70E740481C1C}">
                <a14:useLocalDpi xmlns:a14="http://schemas.microsoft.com/office/drawing/2010/main" val="0"/>
              </a:ext>
            </a:extLst>
          </a:blip>
          <a:srcRect l="4651" t="5424" r="4411" b="5735"/>
          <a:stretch/>
        </p:blipFill>
        <p:spPr>
          <a:xfrm>
            <a:off x="6087518" y="9187783"/>
            <a:ext cx="695038" cy="678997"/>
          </a:xfrm>
          <a:prstGeom prst="rect">
            <a:avLst/>
          </a:prstGeom>
        </p:spPr>
      </p:pic>
      <p:pic>
        <p:nvPicPr>
          <p:cNvPr id="8" name="図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73645" y="9191777"/>
            <a:ext cx="1300932" cy="387268"/>
          </a:xfrm>
          <a:prstGeom prst="rect">
            <a:avLst/>
          </a:prstGeom>
        </p:spPr>
      </p:pic>
      <p:sp>
        <p:nvSpPr>
          <p:cNvPr id="9" name="テキスト ボックス 8"/>
          <p:cNvSpPr txBox="1"/>
          <p:nvPr/>
        </p:nvSpPr>
        <p:spPr>
          <a:xfrm>
            <a:off x="4576280" y="9253123"/>
            <a:ext cx="831850" cy="153655"/>
          </a:xfrm>
          <a:prstGeom prst="rect">
            <a:avLst/>
          </a:prstGeom>
          <a:noFill/>
        </p:spPr>
        <p:txBody>
          <a:bodyPr wrap="square" rtlCol="0">
            <a:prstTxWarp prst="textPlain">
              <a:avLst/>
            </a:prstTxWarp>
            <a:spAutoFit/>
          </a:bodyPr>
          <a:lstStyle/>
          <a:p>
            <a:r>
              <a:rPr kumimoji="1" lang="ja-JP" altLang="en-US" sz="500" dirty="0">
                <a:latin typeface="HGS創英角ｺﾞｼｯｸUB" panose="020B0900000000000000" pitchFamily="50" charset="-128"/>
                <a:ea typeface="HGS創英角ｺﾞｼｯｸUB" panose="020B0900000000000000" pitchFamily="50" charset="-128"/>
              </a:rPr>
              <a:t>ポリテクセンター沖縄</a:t>
            </a:r>
          </a:p>
        </p:txBody>
      </p:sp>
      <p:pic>
        <p:nvPicPr>
          <p:cNvPr id="10" name="図 9"/>
          <p:cNvPicPr>
            <a:picLocks noChangeAspect="1"/>
          </p:cNvPicPr>
          <p:nvPr/>
        </p:nvPicPr>
        <p:blipFill rotWithShape="1">
          <a:blip r:embed="rId6">
            <a:extLst>
              <a:ext uri="{28A0092B-C50C-407E-A947-70E740481C1C}">
                <a14:useLocalDpi xmlns:a14="http://schemas.microsoft.com/office/drawing/2010/main" val="0"/>
              </a:ext>
            </a:extLst>
          </a:blip>
          <a:srcRect b="68088"/>
          <a:stretch/>
        </p:blipFill>
        <p:spPr>
          <a:xfrm>
            <a:off x="223838" y="645884"/>
            <a:ext cx="6485089" cy="1113066"/>
          </a:xfrm>
          <a:prstGeom prst="rect">
            <a:avLst/>
          </a:prstGeom>
        </p:spPr>
      </p:pic>
      <p:grpSp>
        <p:nvGrpSpPr>
          <p:cNvPr id="11" name="グループ化 10"/>
          <p:cNvGrpSpPr/>
          <p:nvPr/>
        </p:nvGrpSpPr>
        <p:grpSpPr>
          <a:xfrm>
            <a:off x="673100" y="53975"/>
            <a:ext cx="5515225" cy="546350"/>
            <a:chOff x="673100" y="85725"/>
            <a:chExt cx="5515225" cy="546350"/>
          </a:xfrm>
        </p:grpSpPr>
        <p:sp>
          <p:nvSpPr>
            <p:cNvPr id="12" name="楕円 11"/>
            <p:cNvSpPr/>
            <p:nvPr/>
          </p:nvSpPr>
          <p:spPr>
            <a:xfrm>
              <a:off x="673100" y="88900"/>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p:cNvSpPr/>
            <p:nvPr/>
          </p:nvSpPr>
          <p:spPr>
            <a:xfrm>
              <a:off x="1778000" y="88900"/>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p:cNvSpPr/>
            <p:nvPr/>
          </p:nvSpPr>
          <p:spPr>
            <a:xfrm>
              <a:off x="2876550" y="88900"/>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p:cNvSpPr/>
            <p:nvPr/>
          </p:nvSpPr>
          <p:spPr>
            <a:xfrm>
              <a:off x="3987800" y="88900"/>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p:cNvSpPr/>
            <p:nvPr/>
          </p:nvSpPr>
          <p:spPr>
            <a:xfrm>
              <a:off x="5095875" y="88900"/>
              <a:ext cx="540000" cy="540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p:cNvSpPr/>
            <p:nvPr/>
          </p:nvSpPr>
          <p:spPr>
            <a:xfrm>
              <a:off x="1222375" y="92075"/>
              <a:ext cx="540000" cy="540000"/>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p:cNvSpPr/>
            <p:nvPr/>
          </p:nvSpPr>
          <p:spPr>
            <a:xfrm>
              <a:off x="2327275" y="88900"/>
              <a:ext cx="540000" cy="540000"/>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p:cNvSpPr/>
            <p:nvPr/>
          </p:nvSpPr>
          <p:spPr>
            <a:xfrm>
              <a:off x="3429000" y="88900"/>
              <a:ext cx="540000" cy="540000"/>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p:cNvSpPr/>
            <p:nvPr/>
          </p:nvSpPr>
          <p:spPr>
            <a:xfrm>
              <a:off x="4540250" y="88900"/>
              <a:ext cx="540000" cy="540000"/>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p:cNvSpPr/>
            <p:nvPr/>
          </p:nvSpPr>
          <p:spPr>
            <a:xfrm>
              <a:off x="5648325" y="85725"/>
              <a:ext cx="540000" cy="540000"/>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701925" y="98034"/>
              <a:ext cx="460250" cy="461665"/>
            </a:xfrm>
            <a:prstGeom prst="rect">
              <a:avLst/>
            </a:prstGeom>
            <a:noFill/>
          </p:spPr>
          <p:txBody>
            <a:bodyPr wrap="square" rtlCol="0">
              <a:spAutoFit/>
            </a:bodyPr>
            <a:lstStyle/>
            <a:p>
              <a:r>
                <a:rPr kumimoji="1" lang="ja-JP" altLang="en-US" sz="2400" dirty="0">
                  <a:latin typeface="HGP創英角ﾎﾟｯﾌﾟ体" panose="040B0A00000000000000" pitchFamily="50" charset="-128"/>
                  <a:ea typeface="HGP創英角ﾎﾟｯﾌﾟ体" panose="040B0A00000000000000" pitchFamily="50" charset="-128"/>
                </a:rPr>
                <a:t>ポ</a:t>
              </a:r>
            </a:p>
          </p:txBody>
        </p:sp>
        <p:sp>
          <p:nvSpPr>
            <p:cNvPr id="23" name="テキスト ボックス 22"/>
            <p:cNvSpPr txBox="1"/>
            <p:nvPr/>
          </p:nvSpPr>
          <p:spPr>
            <a:xfrm>
              <a:off x="1286250" y="110734"/>
              <a:ext cx="460250" cy="461665"/>
            </a:xfrm>
            <a:prstGeom prst="rect">
              <a:avLst/>
            </a:prstGeom>
            <a:noFill/>
          </p:spPr>
          <p:txBody>
            <a:bodyPr wrap="square" rtlCol="0">
              <a:spAutoFit/>
            </a:bodyPr>
            <a:lstStyle/>
            <a:p>
              <a:r>
                <a:rPr lang="ja-JP" altLang="en-US" sz="2400" dirty="0">
                  <a:latin typeface="HGP創英角ﾎﾟｯﾌﾟ体" panose="040B0A00000000000000" pitchFamily="50" charset="-128"/>
                  <a:ea typeface="HGP創英角ﾎﾟｯﾌﾟ体" panose="040B0A00000000000000" pitchFamily="50" charset="-128"/>
                </a:rPr>
                <a:t>リ</a:t>
              </a:r>
              <a:endParaRPr kumimoji="1" lang="ja-JP" altLang="en-US" sz="2400" dirty="0">
                <a:latin typeface="HGP創英角ﾎﾟｯﾌﾟ体" panose="040B0A00000000000000" pitchFamily="50" charset="-128"/>
                <a:ea typeface="HGP創英角ﾎﾟｯﾌﾟ体" panose="040B0A00000000000000" pitchFamily="50" charset="-128"/>
              </a:endParaRPr>
            </a:p>
          </p:txBody>
        </p:sp>
        <p:sp>
          <p:nvSpPr>
            <p:cNvPr id="24" name="テキスト ボックス 23"/>
            <p:cNvSpPr txBox="1"/>
            <p:nvPr/>
          </p:nvSpPr>
          <p:spPr>
            <a:xfrm>
              <a:off x="1827775" y="98034"/>
              <a:ext cx="460250" cy="461665"/>
            </a:xfrm>
            <a:prstGeom prst="rect">
              <a:avLst/>
            </a:prstGeom>
            <a:noFill/>
          </p:spPr>
          <p:txBody>
            <a:bodyPr wrap="square" rtlCol="0">
              <a:spAutoFit/>
            </a:bodyPr>
            <a:lstStyle/>
            <a:p>
              <a:r>
                <a:rPr lang="ja-JP" altLang="en-US" sz="2400" dirty="0">
                  <a:latin typeface="HGP創英角ﾎﾟｯﾌﾟ体" panose="040B0A00000000000000" pitchFamily="50" charset="-128"/>
                  <a:ea typeface="HGP創英角ﾎﾟｯﾌﾟ体" panose="040B0A00000000000000" pitchFamily="50" charset="-128"/>
                </a:rPr>
                <a:t>テ</a:t>
              </a:r>
              <a:endParaRPr kumimoji="1" lang="ja-JP" altLang="en-US" sz="2400" dirty="0">
                <a:latin typeface="HGP創英角ﾎﾟｯﾌﾟ体" panose="040B0A00000000000000" pitchFamily="50" charset="-128"/>
                <a:ea typeface="HGP創英角ﾎﾟｯﾌﾟ体" panose="040B0A00000000000000" pitchFamily="50" charset="-128"/>
              </a:endParaRPr>
            </a:p>
          </p:txBody>
        </p:sp>
        <p:sp>
          <p:nvSpPr>
            <p:cNvPr id="25" name="テキスト ボックス 24"/>
            <p:cNvSpPr txBox="1"/>
            <p:nvPr/>
          </p:nvSpPr>
          <p:spPr>
            <a:xfrm>
              <a:off x="2392550" y="102667"/>
              <a:ext cx="460250" cy="461665"/>
            </a:xfrm>
            <a:prstGeom prst="rect">
              <a:avLst/>
            </a:prstGeom>
            <a:noFill/>
          </p:spPr>
          <p:txBody>
            <a:bodyPr wrap="square" rtlCol="0">
              <a:spAutoFit/>
            </a:bodyPr>
            <a:lstStyle/>
            <a:p>
              <a:r>
                <a:rPr lang="ja-JP" altLang="en-US" sz="2400" dirty="0">
                  <a:latin typeface="HGP創英角ﾎﾟｯﾌﾟ体" panose="040B0A00000000000000" pitchFamily="50" charset="-128"/>
                  <a:ea typeface="HGP創英角ﾎﾟｯﾌﾟ体" panose="040B0A00000000000000" pitchFamily="50" charset="-128"/>
                </a:rPr>
                <a:t>ク</a:t>
              </a:r>
              <a:endParaRPr kumimoji="1" lang="ja-JP" altLang="en-US" sz="2400" dirty="0">
                <a:latin typeface="HGP創英角ﾎﾟｯﾌﾟ体" panose="040B0A00000000000000" pitchFamily="50" charset="-128"/>
                <a:ea typeface="HGP創英角ﾎﾟｯﾌﾟ体" panose="040B0A00000000000000" pitchFamily="50" charset="-128"/>
              </a:endParaRPr>
            </a:p>
          </p:txBody>
        </p:sp>
        <p:sp>
          <p:nvSpPr>
            <p:cNvPr id="26" name="テキスト ボックス 25"/>
            <p:cNvSpPr txBox="1"/>
            <p:nvPr/>
          </p:nvSpPr>
          <p:spPr>
            <a:xfrm>
              <a:off x="2916800" y="96192"/>
              <a:ext cx="460250" cy="461665"/>
            </a:xfrm>
            <a:prstGeom prst="rect">
              <a:avLst/>
            </a:prstGeom>
            <a:noFill/>
          </p:spPr>
          <p:txBody>
            <a:bodyPr wrap="square" rtlCol="0">
              <a:spAutoFit/>
            </a:bodyPr>
            <a:lstStyle/>
            <a:p>
              <a:r>
                <a:rPr lang="ja-JP" altLang="en-US" sz="2400" dirty="0">
                  <a:latin typeface="HGP創英角ﾎﾟｯﾌﾟ体" panose="040B0A00000000000000" pitchFamily="50" charset="-128"/>
                  <a:ea typeface="HGP創英角ﾎﾟｯﾌﾟ体" panose="040B0A00000000000000" pitchFamily="50" charset="-128"/>
                </a:rPr>
                <a:t>セ</a:t>
              </a:r>
              <a:endParaRPr kumimoji="1" lang="ja-JP" altLang="en-US" sz="2400" dirty="0">
                <a:latin typeface="HGP創英角ﾎﾟｯﾌﾟ体" panose="040B0A00000000000000" pitchFamily="50" charset="-128"/>
                <a:ea typeface="HGP創英角ﾎﾟｯﾌﾟ体" panose="040B0A00000000000000" pitchFamily="50" charset="-128"/>
              </a:endParaRPr>
            </a:p>
          </p:txBody>
        </p:sp>
        <p:sp>
          <p:nvSpPr>
            <p:cNvPr id="27" name="テキスト ボックス 26"/>
            <p:cNvSpPr txBox="1"/>
            <p:nvPr/>
          </p:nvSpPr>
          <p:spPr>
            <a:xfrm>
              <a:off x="3499100" y="112067"/>
              <a:ext cx="460250" cy="461665"/>
            </a:xfrm>
            <a:prstGeom prst="rect">
              <a:avLst/>
            </a:prstGeom>
            <a:noFill/>
          </p:spPr>
          <p:txBody>
            <a:bodyPr wrap="square" rtlCol="0">
              <a:spAutoFit/>
            </a:bodyPr>
            <a:lstStyle/>
            <a:p>
              <a:r>
                <a:rPr lang="ja-JP" altLang="en-US" sz="2400" dirty="0">
                  <a:latin typeface="HGP創英角ﾎﾟｯﾌﾟ体" panose="040B0A00000000000000" pitchFamily="50" charset="-128"/>
                  <a:ea typeface="HGP創英角ﾎﾟｯﾌﾟ体" panose="040B0A00000000000000" pitchFamily="50" charset="-128"/>
                </a:rPr>
                <a:t>ン</a:t>
              </a:r>
              <a:endParaRPr kumimoji="1" lang="ja-JP" altLang="en-US" sz="2400" dirty="0">
                <a:latin typeface="HGP創英角ﾎﾟｯﾌﾟ体" panose="040B0A00000000000000" pitchFamily="50" charset="-128"/>
                <a:ea typeface="HGP創英角ﾎﾟｯﾌﾟ体" panose="040B0A00000000000000" pitchFamily="50" charset="-128"/>
              </a:endParaRPr>
            </a:p>
          </p:txBody>
        </p:sp>
        <p:sp>
          <p:nvSpPr>
            <p:cNvPr id="28" name="テキスト ボックス 27"/>
            <p:cNvSpPr txBox="1"/>
            <p:nvPr/>
          </p:nvSpPr>
          <p:spPr>
            <a:xfrm>
              <a:off x="4016375" y="109017"/>
              <a:ext cx="460250" cy="461665"/>
            </a:xfrm>
            <a:prstGeom prst="rect">
              <a:avLst/>
            </a:prstGeom>
            <a:noFill/>
          </p:spPr>
          <p:txBody>
            <a:bodyPr wrap="square" rtlCol="0">
              <a:spAutoFit/>
            </a:bodyPr>
            <a:lstStyle/>
            <a:p>
              <a:r>
                <a:rPr lang="ja-JP" altLang="en-US" sz="2400" dirty="0">
                  <a:latin typeface="HGP創英角ﾎﾟｯﾌﾟ体" panose="040B0A00000000000000" pitchFamily="50" charset="-128"/>
                  <a:ea typeface="HGP創英角ﾎﾟｯﾌﾟ体" panose="040B0A00000000000000" pitchFamily="50" charset="-128"/>
                </a:rPr>
                <a:t>タ</a:t>
              </a:r>
              <a:endParaRPr kumimoji="1" lang="ja-JP" altLang="en-US" sz="2400" dirty="0">
                <a:latin typeface="HGP創英角ﾎﾟｯﾌﾟ体" panose="040B0A00000000000000" pitchFamily="50" charset="-128"/>
                <a:ea typeface="HGP創英角ﾎﾟｯﾌﾟ体" panose="040B0A00000000000000" pitchFamily="50" charset="-128"/>
              </a:endParaRPr>
            </a:p>
          </p:txBody>
        </p:sp>
        <p:sp>
          <p:nvSpPr>
            <p:cNvPr id="29" name="テキスト ボックス 28"/>
            <p:cNvSpPr txBox="1"/>
            <p:nvPr/>
          </p:nvSpPr>
          <p:spPr>
            <a:xfrm>
              <a:off x="4599175" y="110734"/>
              <a:ext cx="460250" cy="461665"/>
            </a:xfrm>
            <a:prstGeom prst="rect">
              <a:avLst/>
            </a:prstGeom>
            <a:noFill/>
          </p:spPr>
          <p:txBody>
            <a:bodyPr wrap="square" rtlCol="0">
              <a:spAutoFit/>
            </a:bodyPr>
            <a:lstStyle/>
            <a:p>
              <a:r>
                <a:rPr lang="ja-JP" altLang="en-US" sz="2400" dirty="0">
                  <a:latin typeface="HGP創英角ﾎﾟｯﾌﾟ体" panose="040B0A00000000000000" pitchFamily="50" charset="-128"/>
                  <a:ea typeface="HGP創英角ﾎﾟｯﾌﾟ体" panose="040B0A00000000000000" pitchFamily="50" charset="-128"/>
                </a:rPr>
                <a:t>ー</a:t>
              </a:r>
              <a:endParaRPr kumimoji="1" lang="ja-JP" altLang="en-US" sz="2400" dirty="0">
                <a:latin typeface="HGP創英角ﾎﾟｯﾌﾟ体" panose="040B0A00000000000000" pitchFamily="50" charset="-128"/>
                <a:ea typeface="HGP創英角ﾎﾟｯﾌﾟ体" panose="040B0A00000000000000" pitchFamily="50" charset="-128"/>
              </a:endParaRPr>
            </a:p>
          </p:txBody>
        </p:sp>
        <p:sp>
          <p:nvSpPr>
            <p:cNvPr id="30" name="テキスト ボックス 29"/>
            <p:cNvSpPr txBox="1"/>
            <p:nvPr/>
          </p:nvSpPr>
          <p:spPr>
            <a:xfrm>
              <a:off x="5128887" y="98033"/>
              <a:ext cx="460250" cy="461665"/>
            </a:xfrm>
            <a:prstGeom prst="rect">
              <a:avLst/>
            </a:prstGeom>
            <a:noFill/>
          </p:spPr>
          <p:txBody>
            <a:bodyPr wrap="square" rtlCol="0">
              <a:spAutoFit/>
            </a:bodyPr>
            <a:lstStyle/>
            <a:p>
              <a:r>
                <a:rPr lang="ja-JP" altLang="en-US" sz="2400" dirty="0">
                  <a:latin typeface="HGP創英角ﾎﾟｯﾌﾟ体" panose="040B0A00000000000000" pitchFamily="50" charset="-128"/>
                  <a:ea typeface="HGP創英角ﾎﾟｯﾌﾟ体" panose="040B0A00000000000000" pitchFamily="50" charset="-128"/>
                </a:rPr>
                <a:t>沖</a:t>
              </a:r>
              <a:endParaRPr kumimoji="1" lang="ja-JP" altLang="en-US" sz="2400" dirty="0">
                <a:latin typeface="HGP創英角ﾎﾟｯﾌﾟ体" panose="040B0A00000000000000" pitchFamily="50" charset="-128"/>
                <a:ea typeface="HGP創英角ﾎﾟｯﾌﾟ体" panose="040B0A00000000000000" pitchFamily="50" charset="-128"/>
              </a:endParaRPr>
            </a:p>
          </p:txBody>
        </p:sp>
        <p:sp>
          <p:nvSpPr>
            <p:cNvPr id="31" name="テキスト ボックス 30"/>
            <p:cNvSpPr txBox="1"/>
            <p:nvPr/>
          </p:nvSpPr>
          <p:spPr>
            <a:xfrm>
              <a:off x="5678550" y="101208"/>
              <a:ext cx="439675" cy="461665"/>
            </a:xfrm>
            <a:prstGeom prst="rect">
              <a:avLst/>
            </a:prstGeom>
            <a:noFill/>
          </p:spPr>
          <p:txBody>
            <a:bodyPr wrap="square" rtlCol="0">
              <a:spAutoFit/>
            </a:bodyPr>
            <a:lstStyle/>
            <a:p>
              <a:r>
                <a:rPr lang="ja-JP" altLang="en-US" sz="2400" dirty="0">
                  <a:latin typeface="HGP創英角ﾎﾟｯﾌﾟ体" panose="040B0A00000000000000" pitchFamily="50" charset="-128"/>
                  <a:ea typeface="HGP創英角ﾎﾟｯﾌﾟ体" panose="040B0A00000000000000" pitchFamily="50" charset="-128"/>
                </a:rPr>
                <a:t>縄</a:t>
              </a:r>
              <a:endParaRPr kumimoji="1" lang="ja-JP" altLang="en-US" sz="2400" dirty="0">
                <a:latin typeface="HGP創英角ﾎﾟｯﾌﾟ体" panose="040B0A00000000000000" pitchFamily="50" charset="-128"/>
                <a:ea typeface="HGP創英角ﾎﾟｯﾌﾟ体" panose="040B0A00000000000000" pitchFamily="50" charset="-128"/>
              </a:endParaRPr>
            </a:p>
          </p:txBody>
        </p:sp>
      </p:grpSp>
      <p:pic>
        <p:nvPicPr>
          <p:cNvPr id="32" name="図 31"/>
          <p:cNvPicPr>
            <a:picLocks noChangeAspect="1"/>
          </p:cNvPicPr>
          <p:nvPr/>
        </p:nvPicPr>
        <p:blipFill rotWithShape="1">
          <a:blip r:embed="rId6">
            <a:extLst>
              <a:ext uri="{28A0092B-C50C-407E-A947-70E740481C1C}">
                <a14:useLocalDpi xmlns:a14="http://schemas.microsoft.com/office/drawing/2010/main" val="0"/>
              </a:ext>
            </a:extLst>
          </a:blip>
          <a:srcRect t="78063"/>
          <a:stretch/>
        </p:blipFill>
        <p:spPr>
          <a:xfrm>
            <a:off x="223838" y="1098550"/>
            <a:ext cx="6485089" cy="765156"/>
          </a:xfrm>
          <a:prstGeom prst="rect">
            <a:avLst/>
          </a:prstGeom>
        </p:spPr>
      </p:pic>
      <p:grpSp>
        <p:nvGrpSpPr>
          <p:cNvPr id="33" name="グループ化 32"/>
          <p:cNvGrpSpPr/>
          <p:nvPr/>
        </p:nvGrpSpPr>
        <p:grpSpPr>
          <a:xfrm>
            <a:off x="777588" y="926868"/>
            <a:ext cx="4543783" cy="727353"/>
            <a:chOff x="1166785" y="14210766"/>
            <a:chExt cx="3149818" cy="10077684"/>
          </a:xfrm>
        </p:grpSpPr>
        <p:sp>
          <p:nvSpPr>
            <p:cNvPr id="34" name="テキスト ボックス 33"/>
            <p:cNvSpPr txBox="1"/>
            <p:nvPr/>
          </p:nvSpPr>
          <p:spPr>
            <a:xfrm>
              <a:off x="1177163" y="14480487"/>
              <a:ext cx="3139440" cy="9807963"/>
            </a:xfrm>
            <a:prstGeom prst="rect">
              <a:avLst/>
            </a:prstGeom>
            <a:noFill/>
          </p:spPr>
          <p:txBody>
            <a:bodyPr wrap="square" rtlCol="0">
              <a:spAutoFit/>
            </a:bodyPr>
            <a:lstStyle/>
            <a:p>
              <a:r>
                <a:rPr kumimoji="1" lang="ja-JP" altLang="en-US" sz="4000" dirty="0">
                  <a:ln w="101600">
                    <a:solidFill>
                      <a:srgbClr val="00B050"/>
                    </a:solidFill>
                  </a:ln>
                  <a:solidFill>
                    <a:srgbClr val="00B05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能力開発セミナー</a:t>
              </a:r>
            </a:p>
          </p:txBody>
        </p:sp>
        <p:sp>
          <p:nvSpPr>
            <p:cNvPr id="35" name="テキスト ボックス 34"/>
            <p:cNvSpPr txBox="1"/>
            <p:nvPr/>
          </p:nvSpPr>
          <p:spPr>
            <a:xfrm>
              <a:off x="1166785" y="14210766"/>
              <a:ext cx="3139440" cy="9807963"/>
            </a:xfrm>
            <a:prstGeom prst="rect">
              <a:avLst/>
            </a:prstGeom>
            <a:noFill/>
          </p:spPr>
          <p:txBody>
            <a:bodyPr wrap="square" rtlCol="0">
              <a:spAutoFit/>
            </a:bodyPr>
            <a:lstStyle/>
            <a:p>
              <a:r>
                <a:rPr kumimoji="1" lang="ja-JP" altLang="en-US" sz="4000" dirty="0">
                  <a:solidFill>
                    <a:srgbClr val="FFFF00"/>
                  </a:solidFill>
                  <a:latin typeface="HGP創英角ｺﾞｼｯｸUB" panose="020B0900000000000000" pitchFamily="50" charset="-128"/>
                  <a:ea typeface="HGP創英角ｺﾞｼｯｸUB" panose="020B0900000000000000" pitchFamily="50" charset="-128"/>
                </a:rPr>
                <a:t>能力開発セミナー</a:t>
              </a:r>
            </a:p>
          </p:txBody>
        </p:sp>
      </p:grpSp>
      <p:sp>
        <p:nvSpPr>
          <p:cNvPr id="36" name="テキスト ボックス 35"/>
          <p:cNvSpPr txBox="1"/>
          <p:nvPr/>
        </p:nvSpPr>
        <p:spPr>
          <a:xfrm>
            <a:off x="4646789" y="1072041"/>
            <a:ext cx="1868848" cy="492443"/>
          </a:xfrm>
          <a:prstGeom prst="rect">
            <a:avLst/>
          </a:prstGeom>
          <a:noFill/>
        </p:spPr>
        <p:txBody>
          <a:bodyPr wrap="square" rtlCol="0">
            <a:spAutoFit/>
          </a:bodyPr>
          <a:lstStyle/>
          <a:p>
            <a:r>
              <a:rPr kumimoji="1" lang="ja-JP" altLang="en-US" sz="2600" dirty="0">
                <a:solidFill>
                  <a:srgbClr val="00B05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のご案内</a:t>
            </a:r>
          </a:p>
        </p:txBody>
      </p:sp>
      <p:pic>
        <p:nvPicPr>
          <p:cNvPr id="37" name="図 3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149440" y="1109819"/>
            <a:ext cx="633334" cy="810879"/>
          </a:xfrm>
          <a:prstGeom prst="rect">
            <a:avLst/>
          </a:prstGeom>
        </p:spPr>
      </p:pic>
      <p:grpSp>
        <p:nvGrpSpPr>
          <p:cNvPr id="2" name="グループ化 1"/>
          <p:cNvGrpSpPr/>
          <p:nvPr/>
        </p:nvGrpSpPr>
        <p:grpSpPr>
          <a:xfrm>
            <a:off x="29056" y="683596"/>
            <a:ext cx="959073" cy="331587"/>
            <a:chOff x="-26214" y="562671"/>
            <a:chExt cx="959073" cy="331587"/>
          </a:xfrm>
        </p:grpSpPr>
        <p:pic>
          <p:nvPicPr>
            <p:cNvPr id="38" name="図 3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21406429">
              <a:off x="89935" y="637802"/>
              <a:ext cx="739349" cy="256456"/>
            </a:xfrm>
            <a:prstGeom prst="rect">
              <a:avLst/>
            </a:prstGeom>
          </p:spPr>
        </p:pic>
        <p:sp>
          <p:nvSpPr>
            <p:cNvPr id="39" name="テキスト ボックス 38"/>
            <p:cNvSpPr txBox="1"/>
            <p:nvPr/>
          </p:nvSpPr>
          <p:spPr>
            <a:xfrm rot="21406429">
              <a:off x="-26214" y="562671"/>
              <a:ext cx="959073" cy="227233"/>
            </a:xfrm>
            <a:prstGeom prst="rect">
              <a:avLst/>
            </a:prstGeom>
            <a:noFill/>
          </p:spPr>
          <p:txBody>
            <a:bodyPr wrap="square" rtlCol="0">
              <a:prstTxWarp prst="textArchDown">
                <a:avLst>
                  <a:gd name="adj" fmla="val 214736"/>
                </a:avLst>
              </a:prstTxWarp>
              <a:spAutoFit/>
            </a:bodyPr>
            <a:lstStyle/>
            <a:p>
              <a:pPr algn="ctr"/>
              <a:r>
                <a:rPr kumimoji="1" lang="ja-JP" altLang="en-US" sz="1050" b="1" dirty="0">
                  <a:ln w="6350">
                    <a:solidFill>
                      <a:schemeClr val="bg1"/>
                    </a:solidFill>
                    <a:prstDash val="solid"/>
                  </a:ln>
                  <a:latin typeface="HGP創英角ﾎﾟｯﾌﾟ体" panose="040B0A00000000000000" pitchFamily="50" charset="-128"/>
                  <a:ea typeface="HGP創英角ﾎﾟｯﾌﾟ体" panose="040B0A00000000000000" pitchFamily="50" charset="-128"/>
                </a:rPr>
                <a:t>令和</a:t>
              </a:r>
              <a:r>
                <a:rPr kumimoji="1" lang="en-US" altLang="ja-JP" sz="1050" b="1" dirty="0">
                  <a:ln w="6350">
                    <a:solidFill>
                      <a:schemeClr val="bg1"/>
                    </a:solidFill>
                    <a:prstDash val="solid"/>
                  </a:ln>
                  <a:latin typeface="HGP創英角ﾎﾟｯﾌﾟ体" panose="040B0A00000000000000" pitchFamily="50" charset="-128"/>
                  <a:ea typeface="HGP創英角ﾎﾟｯﾌﾟ体" panose="040B0A00000000000000" pitchFamily="50" charset="-128"/>
                </a:rPr>
                <a:t>5</a:t>
              </a:r>
              <a:r>
                <a:rPr kumimoji="1" lang="ja-JP" altLang="en-US" sz="1050" b="1" dirty="0">
                  <a:ln w="6350">
                    <a:solidFill>
                      <a:schemeClr val="bg1"/>
                    </a:solidFill>
                    <a:prstDash val="solid"/>
                  </a:ln>
                  <a:latin typeface="HGP創英角ﾎﾟｯﾌﾟ体" panose="040B0A00000000000000" pitchFamily="50" charset="-128"/>
                  <a:ea typeface="HGP創英角ﾎﾟｯﾌﾟ体" panose="040B0A00000000000000" pitchFamily="50" charset="-128"/>
                </a:rPr>
                <a:t>年度</a:t>
              </a:r>
            </a:p>
          </p:txBody>
        </p:sp>
      </p:grpSp>
      <p:sp>
        <p:nvSpPr>
          <p:cNvPr id="94" name="正方形/長方形 93"/>
          <p:cNvSpPr/>
          <p:nvPr/>
        </p:nvSpPr>
        <p:spPr>
          <a:xfrm>
            <a:off x="-3252" y="8713180"/>
            <a:ext cx="6858000" cy="430887"/>
          </a:xfrm>
          <a:prstGeom prst="rect">
            <a:avLst/>
          </a:prstGeom>
        </p:spPr>
        <p:txBody>
          <a:bodyPr wrap="square">
            <a:spAutoFit/>
          </a:bodyPr>
          <a:lstStyle/>
          <a:p>
            <a:pPr algn="ctr"/>
            <a:r>
              <a:rPr lang="ja-JP" altLang="en-US" sz="1100" b="1" dirty="0">
                <a:ln w="38100">
                  <a:noFill/>
                </a:ln>
                <a:latin typeface="HG丸ｺﾞｼｯｸM-PRO" panose="020F0600000000000000" pitchFamily="50" charset="-128"/>
                <a:ea typeface="HG丸ｺﾞｼｯｸM-PRO" panose="020F0600000000000000" pitchFamily="50" charset="-128"/>
              </a:rPr>
              <a:t>空き状況をお電話でご確認の上、原則、開講日の２週間前までに、</a:t>
            </a:r>
            <a:endParaRPr lang="en-US" altLang="ja-JP" sz="1100" b="1" dirty="0">
              <a:ln w="38100">
                <a:noFill/>
              </a:ln>
              <a:latin typeface="HG丸ｺﾞｼｯｸM-PRO" panose="020F0600000000000000" pitchFamily="50" charset="-128"/>
              <a:ea typeface="HG丸ｺﾞｼｯｸM-PRO" panose="020F0600000000000000" pitchFamily="50" charset="-128"/>
            </a:endParaRPr>
          </a:p>
          <a:p>
            <a:pPr algn="ctr"/>
            <a:r>
              <a:rPr lang="ja-JP" altLang="en-US" sz="1100" b="1" dirty="0">
                <a:ln w="38100">
                  <a:noFill/>
                </a:ln>
                <a:latin typeface="HG丸ｺﾞｼｯｸM-PRO" panose="020F0600000000000000" pitchFamily="50" charset="-128"/>
                <a:ea typeface="HG丸ｺﾞｼｯｸM-PRO" panose="020F0600000000000000" pitchFamily="50" charset="-128"/>
              </a:rPr>
              <a:t>当センターまで</a:t>
            </a:r>
            <a:r>
              <a:rPr lang="en-US" altLang="ja-JP" sz="1100" b="1" dirty="0">
                <a:ln w="38100">
                  <a:noFill/>
                </a:ln>
                <a:latin typeface="HG丸ｺﾞｼｯｸM-PRO" panose="020F0600000000000000" pitchFamily="50" charset="-128"/>
                <a:ea typeface="HG丸ｺﾞｼｯｸM-PRO" panose="020F0600000000000000" pitchFamily="50" charset="-128"/>
              </a:rPr>
              <a:t>FAX</a:t>
            </a:r>
            <a:r>
              <a:rPr lang="ja-JP" altLang="en-US" sz="1100" b="1" dirty="0">
                <a:ln w="38100">
                  <a:noFill/>
                </a:ln>
                <a:latin typeface="HG丸ｺﾞｼｯｸM-PRO" panose="020F0600000000000000" pitchFamily="50" charset="-128"/>
                <a:ea typeface="HG丸ｺﾞｼｯｸM-PRO" panose="020F0600000000000000" pitchFamily="50" charset="-128"/>
              </a:rPr>
              <a:t>またはメールにてお申し込みください。（以降はお問い合わせ下さい）</a:t>
            </a:r>
          </a:p>
        </p:txBody>
      </p:sp>
      <p:sp>
        <p:nvSpPr>
          <p:cNvPr id="138" name="テキスト ボックス 137"/>
          <p:cNvSpPr txBox="1"/>
          <p:nvPr/>
        </p:nvSpPr>
        <p:spPr>
          <a:xfrm>
            <a:off x="822229" y="5421329"/>
            <a:ext cx="216000" cy="216000"/>
          </a:xfrm>
          <a:prstGeom prst="ellipse">
            <a:avLst/>
          </a:prstGeom>
          <a:solidFill>
            <a:srgbClr val="0000FF"/>
          </a:solidFill>
        </p:spPr>
        <p:txBody>
          <a:bodyPr wrap="square" rtlCol="0" anchor="ctr">
            <a:spAutoFit/>
          </a:bodyPr>
          <a:lstStyle/>
          <a:p>
            <a:pPr algn="ctr"/>
            <a:r>
              <a:rPr kumimoji="1" lang="ja-JP" altLang="en-US" sz="1050" dirty="0">
                <a:solidFill>
                  <a:schemeClr val="bg1"/>
                </a:solidFill>
                <a:latin typeface="HGP創英角ｺﾞｼｯｸUB" panose="020B0900000000000000" pitchFamily="50" charset="-128"/>
                <a:ea typeface="HGP創英角ｺﾞｼｯｸUB" panose="020B0900000000000000" pitchFamily="50" charset="-128"/>
              </a:rPr>
              <a:t>土</a:t>
            </a:r>
          </a:p>
        </p:txBody>
      </p:sp>
      <p:sp>
        <p:nvSpPr>
          <p:cNvPr id="139" name="テキスト ボックス 138"/>
          <p:cNvSpPr txBox="1"/>
          <p:nvPr/>
        </p:nvSpPr>
        <p:spPr>
          <a:xfrm>
            <a:off x="822229" y="5946218"/>
            <a:ext cx="216000" cy="216000"/>
          </a:xfrm>
          <a:prstGeom prst="ellipse">
            <a:avLst/>
          </a:prstGeom>
          <a:solidFill>
            <a:srgbClr val="0000FF"/>
          </a:solidFill>
        </p:spPr>
        <p:txBody>
          <a:bodyPr wrap="square" rtlCol="0" anchor="ctr">
            <a:spAutoFit/>
          </a:bodyPr>
          <a:lstStyle/>
          <a:p>
            <a:pPr algn="ctr"/>
            <a:r>
              <a:rPr kumimoji="1" lang="ja-JP" altLang="en-US" sz="1050" dirty="0">
                <a:solidFill>
                  <a:schemeClr val="bg1"/>
                </a:solidFill>
                <a:latin typeface="HGP創英角ｺﾞｼｯｸUB" panose="020B0900000000000000" pitchFamily="50" charset="-128"/>
                <a:ea typeface="HGP創英角ｺﾞｼｯｸUB" panose="020B0900000000000000" pitchFamily="50" charset="-128"/>
              </a:rPr>
              <a:t>土</a:t>
            </a:r>
          </a:p>
        </p:txBody>
      </p:sp>
      <p:sp>
        <p:nvSpPr>
          <p:cNvPr id="140" name="角丸四角形 139"/>
          <p:cNvSpPr/>
          <p:nvPr/>
        </p:nvSpPr>
        <p:spPr>
          <a:xfrm>
            <a:off x="244870" y="5225781"/>
            <a:ext cx="885929" cy="180000"/>
          </a:xfrm>
          <a:prstGeom prst="roundRect">
            <a:avLst>
              <a:gd name="adj" fmla="val 4083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テキスト ボックス 140"/>
          <p:cNvSpPr txBox="1"/>
          <p:nvPr/>
        </p:nvSpPr>
        <p:spPr>
          <a:xfrm>
            <a:off x="395512" y="5170869"/>
            <a:ext cx="667190" cy="261610"/>
          </a:xfrm>
          <a:prstGeom prst="rect">
            <a:avLst/>
          </a:prstGeom>
          <a:noFill/>
        </p:spPr>
        <p:txBody>
          <a:bodyPr wrap="square" rtlCol="0">
            <a:spAutoFit/>
          </a:bodyPr>
          <a:lstStyle/>
          <a:p>
            <a:r>
              <a:rPr lang="ja-JP" altLang="en-US" sz="1100" dirty="0">
                <a:solidFill>
                  <a:schemeClr val="bg1"/>
                </a:solidFill>
                <a:latin typeface="HGP創英角ｺﾞｼｯｸUB" panose="020B0900000000000000" pitchFamily="50" charset="-128"/>
                <a:ea typeface="HGP創英角ｺﾞｼｯｸUB" panose="020B0900000000000000" pitchFamily="50" charset="-128"/>
              </a:rPr>
              <a:t>建築系</a:t>
            </a:r>
            <a:endPar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48" name="テキスト ボックス 147"/>
          <p:cNvSpPr txBox="1"/>
          <p:nvPr/>
        </p:nvSpPr>
        <p:spPr>
          <a:xfrm>
            <a:off x="831418" y="6713534"/>
            <a:ext cx="252000" cy="252000"/>
          </a:xfrm>
          <a:prstGeom prst="ellipse">
            <a:avLst/>
          </a:prstGeom>
          <a:solidFill>
            <a:srgbClr val="0000FF"/>
          </a:solidFill>
        </p:spPr>
        <p:txBody>
          <a:bodyPr wrap="square" rtlCol="0" anchor="ctr">
            <a:spAutoFit/>
          </a:bodyPr>
          <a:lstStyle/>
          <a:p>
            <a:pPr algn="ctr"/>
            <a:r>
              <a:rPr kumimoji="1" lang="ja-JP" altLang="en-US" sz="1050" dirty="0">
                <a:solidFill>
                  <a:schemeClr val="bg1"/>
                </a:solidFill>
                <a:latin typeface="HGP創英角ｺﾞｼｯｸUB" panose="020B0900000000000000" pitchFamily="50" charset="-128"/>
                <a:ea typeface="HGP創英角ｺﾞｼｯｸUB" panose="020B0900000000000000" pitchFamily="50" charset="-128"/>
              </a:rPr>
              <a:t>土</a:t>
            </a:r>
          </a:p>
        </p:txBody>
      </p:sp>
      <p:sp>
        <p:nvSpPr>
          <p:cNvPr id="149" name="テキスト ボックス 148"/>
          <p:cNvSpPr txBox="1"/>
          <p:nvPr/>
        </p:nvSpPr>
        <p:spPr>
          <a:xfrm>
            <a:off x="836961" y="7013719"/>
            <a:ext cx="252000" cy="252000"/>
          </a:xfrm>
          <a:prstGeom prst="ellipse">
            <a:avLst/>
          </a:prstGeom>
          <a:solidFill>
            <a:srgbClr val="0000FF"/>
          </a:solidFill>
        </p:spPr>
        <p:txBody>
          <a:bodyPr wrap="square" rtlCol="0" anchor="ctr">
            <a:spAutoFit/>
          </a:bodyPr>
          <a:lstStyle/>
          <a:p>
            <a:pPr algn="ctr"/>
            <a:r>
              <a:rPr lang="ja-JP" altLang="en-US" sz="1050" dirty="0">
                <a:solidFill>
                  <a:schemeClr val="bg1"/>
                </a:solidFill>
                <a:latin typeface="HGP創英角ｺﾞｼｯｸUB" panose="020B0900000000000000" pitchFamily="50" charset="-128"/>
                <a:ea typeface="HGP創英角ｺﾞｼｯｸUB" panose="020B0900000000000000" pitchFamily="50" charset="-128"/>
              </a:rPr>
              <a:t>日</a:t>
            </a:r>
            <a:endParaRPr kumimoji="1" lang="ja-JP" altLang="en-US" sz="105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59" name="テキスト ボックス 158"/>
          <p:cNvSpPr txBox="1"/>
          <p:nvPr/>
        </p:nvSpPr>
        <p:spPr>
          <a:xfrm>
            <a:off x="909507" y="7825614"/>
            <a:ext cx="252000" cy="252000"/>
          </a:xfrm>
          <a:prstGeom prst="ellipse">
            <a:avLst/>
          </a:prstGeom>
          <a:solidFill>
            <a:srgbClr val="0000FF"/>
          </a:solidFill>
        </p:spPr>
        <p:txBody>
          <a:bodyPr wrap="square" rtlCol="0" anchor="ctr">
            <a:spAutoFit/>
          </a:bodyPr>
          <a:lstStyle/>
          <a:p>
            <a:pPr algn="ctr"/>
            <a:r>
              <a:rPr kumimoji="1" lang="ja-JP" altLang="en-US" sz="1050" dirty="0">
                <a:solidFill>
                  <a:schemeClr val="bg1"/>
                </a:solidFill>
                <a:latin typeface="HGP創英角ｺﾞｼｯｸUB" panose="020B0900000000000000" pitchFamily="50" charset="-128"/>
                <a:ea typeface="HGP創英角ｺﾞｼｯｸUB" panose="020B0900000000000000" pitchFamily="50" charset="-128"/>
              </a:rPr>
              <a:t>土</a:t>
            </a:r>
          </a:p>
        </p:txBody>
      </p:sp>
      <p:sp>
        <p:nvSpPr>
          <p:cNvPr id="160" name="テキスト ボックス 159"/>
          <p:cNvSpPr txBox="1"/>
          <p:nvPr/>
        </p:nvSpPr>
        <p:spPr>
          <a:xfrm>
            <a:off x="909507" y="8136231"/>
            <a:ext cx="252000" cy="252000"/>
          </a:xfrm>
          <a:prstGeom prst="ellipse">
            <a:avLst/>
          </a:prstGeom>
          <a:solidFill>
            <a:srgbClr val="0000FF"/>
          </a:solidFill>
        </p:spPr>
        <p:txBody>
          <a:bodyPr wrap="square" rtlCol="0" anchor="ctr">
            <a:spAutoFit/>
          </a:bodyPr>
          <a:lstStyle/>
          <a:p>
            <a:pPr algn="ctr"/>
            <a:r>
              <a:rPr lang="ja-JP" altLang="en-US" sz="1050" dirty="0">
                <a:solidFill>
                  <a:schemeClr val="bg1"/>
                </a:solidFill>
                <a:latin typeface="HGP創英角ｺﾞｼｯｸUB" panose="020B0900000000000000" pitchFamily="50" charset="-128"/>
                <a:ea typeface="HGP創英角ｺﾞｼｯｸUB" panose="020B0900000000000000" pitchFamily="50" charset="-128"/>
              </a:rPr>
              <a:t>日</a:t>
            </a:r>
            <a:endParaRPr kumimoji="1" lang="ja-JP" altLang="en-US" sz="105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80" name="角丸四角形 179"/>
          <p:cNvSpPr/>
          <p:nvPr/>
        </p:nvSpPr>
        <p:spPr>
          <a:xfrm>
            <a:off x="280156" y="3999018"/>
            <a:ext cx="885929" cy="180000"/>
          </a:xfrm>
          <a:prstGeom prst="roundRect">
            <a:avLst>
              <a:gd name="adj" fmla="val 40839"/>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テキスト ボックス 180"/>
          <p:cNvSpPr txBox="1"/>
          <p:nvPr/>
        </p:nvSpPr>
        <p:spPr>
          <a:xfrm>
            <a:off x="241109" y="3948463"/>
            <a:ext cx="981340" cy="261610"/>
          </a:xfrm>
          <a:prstGeom prst="rect">
            <a:avLst/>
          </a:prstGeom>
          <a:noFill/>
        </p:spPr>
        <p:txBody>
          <a:bodyPr wrap="square" rtlCol="0">
            <a:spAutoFit/>
          </a:bodyPr>
          <a:lstStyle/>
          <a:p>
            <a:r>
              <a:rPr lang="ja-JP" altLang="en-US" sz="1100" dirty="0">
                <a:solidFill>
                  <a:schemeClr val="bg1"/>
                </a:solidFill>
                <a:latin typeface="HGP創英角ｺﾞｼｯｸUB" panose="020B0900000000000000" pitchFamily="50" charset="-128"/>
                <a:ea typeface="HGP創英角ｺﾞｼｯｸUB" panose="020B0900000000000000" pitchFamily="50" charset="-128"/>
              </a:rPr>
              <a:t>電気・電子系</a:t>
            </a:r>
            <a:endPar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84" name="テキスト ボックス 183"/>
          <p:cNvSpPr txBox="1"/>
          <p:nvPr/>
        </p:nvSpPr>
        <p:spPr>
          <a:xfrm>
            <a:off x="5320031" y="1948384"/>
            <a:ext cx="1446586" cy="261610"/>
          </a:xfrm>
          <a:prstGeom prst="rect">
            <a:avLst/>
          </a:prstGeom>
          <a:noFill/>
        </p:spPr>
        <p:txBody>
          <a:bodyPr wrap="square" rtlCol="0">
            <a:spAutoFit/>
          </a:bodyPr>
          <a:lstStyle/>
          <a:p>
            <a:r>
              <a:rPr lang="en-US" altLang="ja-JP" sz="1100" dirty="0">
                <a:latin typeface="HGP創英角ｺﾞｼｯｸUB" panose="020B0900000000000000" pitchFamily="50" charset="-128"/>
                <a:ea typeface="HGP創英角ｺﾞｼｯｸUB" panose="020B0900000000000000" pitchFamily="50" charset="-128"/>
              </a:rPr>
              <a:t>【</a:t>
            </a:r>
            <a:r>
              <a:rPr lang="ja-JP" altLang="en-US" sz="1100" dirty="0">
                <a:latin typeface="HGP創英角ｺﾞｼｯｸUB" panose="020B0900000000000000" pitchFamily="50" charset="-128"/>
                <a:ea typeface="HGP創英角ｺﾞｼｯｸUB" panose="020B0900000000000000" pitchFamily="50" charset="-128"/>
              </a:rPr>
              <a:t>各コース定員</a:t>
            </a:r>
            <a:r>
              <a:rPr lang="en-US" altLang="ja-JP" sz="1100" dirty="0">
                <a:latin typeface="HGP創英角ｺﾞｼｯｸUB" panose="020B0900000000000000" pitchFamily="50" charset="-128"/>
                <a:ea typeface="HGP創英角ｺﾞｼｯｸUB" panose="020B0900000000000000" pitchFamily="50" charset="-128"/>
              </a:rPr>
              <a:t>10</a:t>
            </a:r>
            <a:r>
              <a:rPr lang="ja-JP" altLang="en-US" sz="1100" dirty="0">
                <a:latin typeface="HGP創英角ｺﾞｼｯｸUB" panose="020B0900000000000000" pitchFamily="50" charset="-128"/>
                <a:ea typeface="HGP創英角ｺﾞｼｯｸUB" panose="020B0900000000000000" pitchFamily="50" charset="-128"/>
              </a:rPr>
              <a:t>名</a:t>
            </a:r>
            <a:r>
              <a:rPr lang="en-US" altLang="ja-JP" sz="1100" dirty="0">
                <a:latin typeface="HGP創英角ｺﾞｼｯｸUB" panose="020B0900000000000000" pitchFamily="50" charset="-128"/>
                <a:ea typeface="HGP創英角ｺﾞｼｯｸUB" panose="020B0900000000000000" pitchFamily="50" charset="-128"/>
              </a:rPr>
              <a:t>】</a:t>
            </a:r>
            <a:endParaRPr kumimoji="1" lang="ja-JP" altLang="en-US" sz="1100" dirty="0">
              <a:latin typeface="HGP創英角ｺﾞｼｯｸUB" panose="020B0900000000000000" pitchFamily="50" charset="-128"/>
              <a:ea typeface="HGP創英角ｺﾞｼｯｸUB" panose="020B0900000000000000" pitchFamily="50" charset="-128"/>
            </a:endParaRPr>
          </a:p>
        </p:txBody>
      </p:sp>
      <p:sp>
        <p:nvSpPr>
          <p:cNvPr id="185" name="正方形/長方形 184"/>
          <p:cNvSpPr/>
          <p:nvPr/>
        </p:nvSpPr>
        <p:spPr>
          <a:xfrm>
            <a:off x="3779520" y="2615351"/>
            <a:ext cx="2913380" cy="861774"/>
          </a:xfrm>
          <a:prstGeom prst="rect">
            <a:avLst/>
          </a:prstGeom>
        </p:spPr>
        <p:txBody>
          <a:bodyPr wrap="square">
            <a:spAutoFit/>
          </a:bodyPr>
          <a:lstStyle/>
          <a:p>
            <a:r>
              <a:rPr lang="ja-JP" altLang="en-US" sz="1000" dirty="0">
                <a:latin typeface="HG丸ｺﾞｼｯｸM-PRO" panose="020F0600000000000000" pitchFamily="50" charset="-128"/>
                <a:ea typeface="HG丸ｺﾞｼｯｸM-PRO" panose="020F0600000000000000" pitchFamily="50" charset="-128"/>
              </a:rPr>
              <a:t>座学による溶接関連知識の習得及び溶接の実体験を通じて溶接技術の要点を理解し、適切な設計、溶接指示、トラブル対処、品質改善などができる技術を習得します</a:t>
            </a:r>
            <a:r>
              <a:rPr lang="ja-JP" altLang="en-US" sz="1000" dirty="0">
                <a:solidFill>
                  <a:srgbClr val="FF0000"/>
                </a:solidFill>
                <a:latin typeface="HG丸ｺﾞｼｯｸM-PRO" panose="020F0600000000000000" pitchFamily="50" charset="-128"/>
                <a:ea typeface="HG丸ｺﾞｼｯｸM-PRO" panose="020F0600000000000000" pitchFamily="50" charset="-128"/>
              </a:rPr>
              <a:t>（製造工程で溶接が含まれる機械の設計に携わる方を対象）</a:t>
            </a:r>
            <a:r>
              <a:rPr lang="ja-JP" altLang="en-US" sz="1000" dirty="0">
                <a:latin typeface="HG丸ｺﾞｼｯｸM-PRO" panose="020F0600000000000000" pitchFamily="50" charset="-128"/>
                <a:ea typeface="HG丸ｺﾞｼｯｸM-PRO" panose="020F0600000000000000" pitchFamily="50" charset="-128"/>
              </a:rPr>
              <a:t>。</a:t>
            </a:r>
          </a:p>
        </p:txBody>
      </p:sp>
      <p:sp>
        <p:nvSpPr>
          <p:cNvPr id="187" name="テキスト ボックス 186"/>
          <p:cNvSpPr txBox="1"/>
          <p:nvPr/>
        </p:nvSpPr>
        <p:spPr>
          <a:xfrm>
            <a:off x="4420254" y="3589627"/>
            <a:ext cx="1263971" cy="230832"/>
          </a:xfrm>
          <a:prstGeom prst="rect">
            <a:avLst/>
          </a:prstGeom>
          <a:noFill/>
        </p:spPr>
        <p:txBody>
          <a:bodyPr wrap="square" rtlCol="0">
            <a:spAutoFit/>
          </a:bodyPr>
          <a:lstStyle/>
          <a:p>
            <a:r>
              <a:rPr kumimoji="1" lang="ja-JP" altLang="en-US" sz="900" dirty="0">
                <a:solidFill>
                  <a:srgbClr val="0000FF"/>
                </a:solidFill>
                <a:latin typeface="HGP創英角ｺﾞｼｯｸUB" panose="020B0900000000000000" pitchFamily="50" charset="-128"/>
                <a:ea typeface="HGP創英角ｺﾞｼｯｸUB" panose="020B0900000000000000" pitchFamily="50" charset="-128"/>
              </a:rPr>
              <a:t>受講料 （</a:t>
            </a:r>
            <a:r>
              <a:rPr lang="en-US" altLang="ja-JP" sz="900">
                <a:solidFill>
                  <a:srgbClr val="0000FF"/>
                </a:solidFill>
                <a:latin typeface="HGP創英角ｺﾞｼｯｸUB" panose="020B0900000000000000" pitchFamily="50" charset="-128"/>
                <a:ea typeface="HGP創英角ｺﾞｼｯｸUB" panose="020B0900000000000000" pitchFamily="50" charset="-128"/>
              </a:rPr>
              <a:t>11</a:t>
            </a:r>
            <a:r>
              <a:rPr kumimoji="1" lang="en-US" altLang="ja-JP" sz="900">
                <a:solidFill>
                  <a:srgbClr val="0000FF"/>
                </a:solidFill>
                <a:latin typeface="HGP創英角ｺﾞｼｯｸUB" panose="020B0900000000000000" pitchFamily="50" charset="-128"/>
                <a:ea typeface="HGP創英角ｺﾞｼｯｸUB" panose="020B0900000000000000" pitchFamily="50" charset="-128"/>
              </a:rPr>
              <a:t>,500</a:t>
            </a:r>
            <a:r>
              <a:rPr kumimoji="1" lang="ja-JP" altLang="en-US" sz="900" dirty="0">
                <a:solidFill>
                  <a:srgbClr val="0000FF"/>
                </a:solidFill>
                <a:latin typeface="HGP創英角ｺﾞｼｯｸUB" panose="020B0900000000000000" pitchFamily="50" charset="-128"/>
                <a:ea typeface="HGP創英角ｺﾞｼｯｸUB" panose="020B0900000000000000" pitchFamily="50" charset="-128"/>
              </a:rPr>
              <a:t>円）</a:t>
            </a:r>
          </a:p>
        </p:txBody>
      </p:sp>
      <p:pic>
        <p:nvPicPr>
          <p:cNvPr id="188" name="図 187"/>
          <p:cNvPicPr>
            <a:picLocks noChangeAspect="1"/>
          </p:cNvPicPr>
          <p:nvPr/>
        </p:nvPicPr>
        <p:blipFill>
          <a:blip r:embed="rId9"/>
          <a:stretch>
            <a:fillRect/>
          </a:stretch>
        </p:blipFill>
        <p:spPr>
          <a:xfrm>
            <a:off x="1424815" y="2485524"/>
            <a:ext cx="2360421" cy="1303231"/>
          </a:xfrm>
          <a:prstGeom prst="rect">
            <a:avLst/>
          </a:prstGeom>
        </p:spPr>
      </p:pic>
      <p:sp>
        <p:nvSpPr>
          <p:cNvPr id="189" name="正方形/長方形 188"/>
          <p:cNvSpPr/>
          <p:nvPr/>
        </p:nvSpPr>
        <p:spPr>
          <a:xfrm>
            <a:off x="416112" y="2360051"/>
            <a:ext cx="1021889" cy="830997"/>
          </a:xfrm>
          <a:prstGeom prst="rect">
            <a:avLst/>
          </a:prstGeom>
        </p:spPr>
        <p:txBody>
          <a:bodyPr wrap="square">
            <a:spAutoFit/>
          </a:bodyPr>
          <a:lstStyle/>
          <a:p>
            <a:r>
              <a:rPr lang="en-US" altLang="ja-JP" sz="1100" dirty="0">
                <a:solidFill>
                  <a:srgbClr val="0000FF"/>
                </a:solidFill>
                <a:latin typeface="HGS創英角ｺﾞｼｯｸUB" panose="020B0900000000000000" pitchFamily="50" charset="-128"/>
                <a:ea typeface="HGS創英角ｺﾞｼｯｸUB" panose="020B0900000000000000" pitchFamily="50" charset="-128"/>
              </a:rPr>
              <a:t>8</a:t>
            </a:r>
            <a:r>
              <a:rPr lang="en-US" altLang="ja-JP" sz="1000" dirty="0">
                <a:solidFill>
                  <a:srgbClr val="0000FF"/>
                </a:solidFill>
                <a:latin typeface="HGS創英角ｺﾞｼｯｸUB" panose="020B0900000000000000" pitchFamily="50" charset="-128"/>
                <a:ea typeface="HGS創英角ｺﾞｼｯｸUB" panose="020B0900000000000000" pitchFamily="50" charset="-128"/>
              </a:rPr>
              <a:t>/</a:t>
            </a:r>
            <a:r>
              <a:rPr lang="en-US" altLang="ja-JP" sz="1600" dirty="0">
                <a:solidFill>
                  <a:srgbClr val="0000FF"/>
                </a:solidFill>
                <a:latin typeface="HGS創英角ｺﾞｼｯｸUB" panose="020B0900000000000000" pitchFamily="50" charset="-128"/>
                <a:ea typeface="HGS創英角ｺﾞｼｯｸUB" panose="020B0900000000000000" pitchFamily="50" charset="-128"/>
              </a:rPr>
              <a:t>22</a:t>
            </a:r>
            <a:endParaRPr lang="en-US" altLang="ja-JP" sz="1200" dirty="0">
              <a:solidFill>
                <a:srgbClr val="0000FF"/>
              </a:solidFill>
              <a:latin typeface="HGS創英角ｺﾞｼｯｸUB" panose="020B0900000000000000" pitchFamily="50" charset="-128"/>
              <a:ea typeface="HGS創英角ｺﾞｼｯｸUB" panose="020B0900000000000000" pitchFamily="50" charset="-128"/>
            </a:endParaRPr>
          </a:p>
          <a:p>
            <a:r>
              <a:rPr lang="ja-JP" altLang="en-US" sz="1200" dirty="0">
                <a:solidFill>
                  <a:srgbClr val="0000FF"/>
                </a:solidFill>
                <a:latin typeface="HGS創英角ｺﾞｼｯｸUB" panose="020B0900000000000000" pitchFamily="50" charset="-128"/>
                <a:ea typeface="HGS創英角ｺﾞｼｯｸUB" panose="020B0900000000000000" pitchFamily="50" charset="-128"/>
              </a:rPr>
              <a:t>　</a:t>
            </a:r>
            <a:r>
              <a:rPr lang="en-US" altLang="ja-JP" sz="1600" dirty="0">
                <a:solidFill>
                  <a:srgbClr val="0000FF"/>
                </a:solidFill>
                <a:latin typeface="HGS創英角ｺﾞｼｯｸUB" panose="020B0900000000000000" pitchFamily="50" charset="-128"/>
                <a:ea typeface="HGS創英角ｺﾞｼｯｸUB" panose="020B0900000000000000" pitchFamily="50" charset="-128"/>
              </a:rPr>
              <a:t>24</a:t>
            </a:r>
            <a:endParaRPr lang="en-US" altLang="ja-JP" sz="1100" dirty="0">
              <a:solidFill>
                <a:srgbClr val="0000FF"/>
              </a:solidFill>
              <a:latin typeface="HGS創英角ｺﾞｼｯｸUB" panose="020B0900000000000000" pitchFamily="50" charset="-128"/>
              <a:ea typeface="HGS創英角ｺﾞｼｯｸUB" panose="020B0900000000000000" pitchFamily="50" charset="-128"/>
            </a:endParaRPr>
          </a:p>
          <a:p>
            <a:r>
              <a:rPr lang="en-US" altLang="ja-JP" sz="1100" dirty="0">
                <a:solidFill>
                  <a:srgbClr val="0000FF"/>
                </a:solidFill>
                <a:latin typeface="HGS創英角ｺﾞｼｯｸUB" panose="020B0900000000000000" pitchFamily="50" charset="-128"/>
                <a:ea typeface="HGS創英角ｺﾞｼｯｸUB" panose="020B0900000000000000" pitchFamily="50" charset="-128"/>
              </a:rPr>
              <a:t>   </a:t>
            </a:r>
            <a:r>
              <a:rPr lang="en-US" altLang="ja-JP" sz="1600" dirty="0">
                <a:solidFill>
                  <a:srgbClr val="0000FF"/>
                </a:solidFill>
                <a:latin typeface="HGS創英角ｺﾞｼｯｸUB" panose="020B0900000000000000" pitchFamily="50" charset="-128"/>
                <a:ea typeface="HGS創英角ｺﾞｼｯｸUB" panose="020B0900000000000000" pitchFamily="50" charset="-128"/>
              </a:rPr>
              <a:t>29</a:t>
            </a:r>
            <a:endParaRPr lang="en-US" altLang="ja-JP" sz="1100" dirty="0">
              <a:solidFill>
                <a:srgbClr val="0000FF"/>
              </a:solidFill>
              <a:latin typeface="HGS創英角ｺﾞｼｯｸUB" panose="020B0900000000000000" pitchFamily="50" charset="-128"/>
              <a:ea typeface="HGS創英角ｺﾞｼｯｸUB" panose="020B0900000000000000" pitchFamily="50" charset="-128"/>
            </a:endParaRPr>
          </a:p>
        </p:txBody>
      </p:sp>
      <p:sp>
        <p:nvSpPr>
          <p:cNvPr id="190" name="正方形/長方形 189"/>
          <p:cNvSpPr/>
          <p:nvPr/>
        </p:nvSpPr>
        <p:spPr>
          <a:xfrm>
            <a:off x="2165721" y="2215522"/>
            <a:ext cx="4527178" cy="338554"/>
          </a:xfrm>
          <a:prstGeom prst="rect">
            <a:avLst/>
          </a:prstGeom>
        </p:spPr>
        <p:txBody>
          <a:bodyPr wrap="square">
            <a:spAutoFit/>
          </a:bodyPr>
          <a:lstStyle/>
          <a:p>
            <a:r>
              <a:rPr lang="ja-JP" altLang="en-US" sz="1600" dirty="0">
                <a:solidFill>
                  <a:srgbClr val="0000FF"/>
                </a:solidFill>
                <a:latin typeface="HGP創英角ｺﾞｼｯｸUB" panose="020B0900000000000000" pitchFamily="50" charset="-128"/>
                <a:ea typeface="HGP創英角ｺﾞｼｯｸUB" panose="020B0900000000000000" pitchFamily="50" charset="-128"/>
              </a:rPr>
              <a:t>設計・施工管理に活かす溶接技術</a:t>
            </a:r>
            <a:r>
              <a:rPr lang="en-US" altLang="ja-JP" sz="1100" dirty="0">
                <a:solidFill>
                  <a:srgbClr val="FF0000"/>
                </a:solidFill>
                <a:latin typeface="HGP創英角ｺﾞｼｯｸUB" panose="020B0900000000000000" pitchFamily="50" charset="-128"/>
                <a:ea typeface="HGP創英角ｺﾞｼｯｸUB" panose="020B0900000000000000" pitchFamily="50" charset="-128"/>
              </a:rPr>
              <a:t>(Web</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講習</a:t>
            </a:r>
            <a:r>
              <a:rPr lang="en-US" altLang="ja-JP" sz="1100"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実技講習</a:t>
            </a:r>
            <a:r>
              <a:rPr lang="en-US" altLang="ja-JP" sz="1100" dirty="0">
                <a:solidFill>
                  <a:srgbClr val="FF0000"/>
                </a:solidFill>
                <a:latin typeface="HGP創英角ｺﾞｼｯｸUB" panose="020B0900000000000000" pitchFamily="50" charset="-128"/>
                <a:ea typeface="HGP創英角ｺﾞｼｯｸUB" panose="020B0900000000000000" pitchFamily="50" charset="-128"/>
              </a:rPr>
              <a:t>)</a:t>
            </a:r>
            <a:endParaRPr lang="ja-JP" altLang="en-US" sz="1400" dirty="0">
              <a:solidFill>
                <a:srgbClr val="FF0000"/>
              </a:solidFill>
              <a:effectLst/>
              <a:latin typeface="HGP創英角ｺﾞｼｯｸUB" panose="020B0900000000000000" pitchFamily="50" charset="-128"/>
              <a:ea typeface="HGP創英角ｺﾞｼｯｸUB" panose="020B0900000000000000" pitchFamily="50" charset="-128"/>
            </a:endParaRPr>
          </a:p>
        </p:txBody>
      </p:sp>
      <p:sp>
        <p:nvSpPr>
          <p:cNvPr id="191" name="テキスト ボックス 190"/>
          <p:cNvSpPr txBox="1"/>
          <p:nvPr/>
        </p:nvSpPr>
        <p:spPr>
          <a:xfrm>
            <a:off x="1426984" y="2239649"/>
            <a:ext cx="960360" cy="276999"/>
          </a:xfrm>
          <a:prstGeom prst="rect">
            <a:avLst/>
          </a:prstGeom>
          <a:noFill/>
        </p:spPr>
        <p:txBody>
          <a:bodyPr wrap="square" rtlCol="0">
            <a:spAutoFit/>
          </a:bodyPr>
          <a:lstStyle/>
          <a:p>
            <a:r>
              <a:rPr lang="en-US" altLang="ja-JP" sz="1200" dirty="0">
                <a:solidFill>
                  <a:srgbClr val="0000FF"/>
                </a:solidFill>
                <a:effectLst/>
                <a:latin typeface="HGP創英角ｺﾞｼｯｸUB" panose="020B0900000000000000" pitchFamily="50" charset="-128"/>
                <a:ea typeface="HGP創英角ｺﾞｼｯｸUB" panose="020B0900000000000000" pitchFamily="50" charset="-128"/>
              </a:rPr>
              <a:t>【</a:t>
            </a:r>
            <a:r>
              <a:rPr lang="en-US" altLang="ja-JP" sz="1200" dirty="0">
                <a:solidFill>
                  <a:srgbClr val="0000FF"/>
                </a:solidFill>
                <a:latin typeface="HGP創英角ｺﾞｼｯｸUB" panose="020B0900000000000000" pitchFamily="50" charset="-128"/>
                <a:ea typeface="HGP創英角ｺﾞｼｯｸUB" panose="020B0900000000000000" pitchFamily="50" charset="-128"/>
              </a:rPr>
              <a:t>M1201</a:t>
            </a:r>
            <a:r>
              <a:rPr lang="en-US" altLang="ja-JP" sz="1200" dirty="0">
                <a:solidFill>
                  <a:srgbClr val="0000FF"/>
                </a:solidFill>
                <a:effectLst/>
                <a:latin typeface="HGP創英角ｺﾞｼｯｸUB" panose="020B0900000000000000" pitchFamily="50" charset="-128"/>
                <a:ea typeface="HGP創英角ｺﾞｼｯｸUB" panose="020B0900000000000000" pitchFamily="50" charset="-128"/>
              </a:rPr>
              <a:t>】</a:t>
            </a:r>
          </a:p>
        </p:txBody>
      </p:sp>
      <p:sp>
        <p:nvSpPr>
          <p:cNvPr id="192" name="正方形/長方形 191"/>
          <p:cNvSpPr/>
          <p:nvPr/>
        </p:nvSpPr>
        <p:spPr>
          <a:xfrm>
            <a:off x="423879" y="3319486"/>
            <a:ext cx="636713" cy="338554"/>
          </a:xfrm>
          <a:prstGeom prst="rect">
            <a:avLst/>
          </a:prstGeom>
        </p:spPr>
        <p:txBody>
          <a:bodyPr wrap="none">
            <a:spAutoFit/>
          </a:bodyPr>
          <a:lstStyle/>
          <a:p>
            <a:r>
              <a:rPr lang="en-US" altLang="ja-JP" sz="1200" dirty="0">
                <a:solidFill>
                  <a:srgbClr val="0000FF"/>
                </a:solidFill>
                <a:latin typeface="HGS創英角ｺﾞｼｯｸUB" panose="020B0900000000000000" pitchFamily="50" charset="-128"/>
                <a:ea typeface="HGS創英角ｺﾞｼｯｸUB" panose="020B0900000000000000" pitchFamily="50" charset="-128"/>
              </a:rPr>
              <a:t>8/</a:t>
            </a:r>
            <a:r>
              <a:rPr lang="en-US" altLang="ja-JP" sz="1600" b="1" dirty="0">
                <a:solidFill>
                  <a:srgbClr val="0000FF"/>
                </a:solidFill>
                <a:latin typeface="HGS創英角ｺﾞｼｯｸUB" panose="020B0900000000000000" pitchFamily="50" charset="-128"/>
                <a:ea typeface="HGS創英角ｺﾞｼｯｸUB" panose="020B0900000000000000" pitchFamily="50" charset="-128"/>
              </a:rPr>
              <a:t>31</a:t>
            </a:r>
            <a:endParaRPr lang="ja-JP" altLang="en-US" sz="1200" dirty="0">
              <a:solidFill>
                <a:srgbClr val="0000FF"/>
              </a:solidFill>
              <a:latin typeface="HGS創英角ｺﾞｼｯｸUB" panose="020B0900000000000000" pitchFamily="50" charset="-128"/>
              <a:ea typeface="HGS創英角ｺﾞｼｯｸUB" panose="020B0900000000000000" pitchFamily="50" charset="-128"/>
            </a:endParaRPr>
          </a:p>
        </p:txBody>
      </p:sp>
      <p:sp>
        <p:nvSpPr>
          <p:cNvPr id="195" name="正方形/長方形 194"/>
          <p:cNvSpPr/>
          <p:nvPr/>
        </p:nvSpPr>
        <p:spPr>
          <a:xfrm>
            <a:off x="2180641" y="4065244"/>
            <a:ext cx="4609998" cy="338554"/>
          </a:xfrm>
          <a:prstGeom prst="rect">
            <a:avLst/>
          </a:prstGeom>
        </p:spPr>
        <p:txBody>
          <a:bodyPr wrap="square">
            <a:spAutoFit/>
          </a:bodyPr>
          <a:lstStyle/>
          <a:p>
            <a:r>
              <a:rPr lang="ja-JP" altLang="en-US" sz="1600" dirty="0">
                <a:solidFill>
                  <a:srgbClr val="0000FF"/>
                </a:solidFill>
                <a:effectLst/>
                <a:latin typeface="HGP創英角ｺﾞｼｯｸUB" panose="020B0900000000000000" pitchFamily="50" charset="-128"/>
                <a:ea typeface="HGP創英角ｺﾞｼｯｸUB" panose="020B0900000000000000" pitchFamily="50" charset="-128"/>
              </a:rPr>
              <a:t>オブジェクト指向による組込みプログラム開発技術</a:t>
            </a:r>
          </a:p>
        </p:txBody>
      </p:sp>
      <p:sp>
        <p:nvSpPr>
          <p:cNvPr id="196" name="正方形/長方形 195"/>
          <p:cNvSpPr/>
          <p:nvPr/>
        </p:nvSpPr>
        <p:spPr>
          <a:xfrm>
            <a:off x="253488" y="4102178"/>
            <a:ext cx="635110" cy="830997"/>
          </a:xfrm>
          <a:prstGeom prst="rect">
            <a:avLst/>
          </a:prstGeom>
        </p:spPr>
        <p:txBody>
          <a:bodyPr wrap="none">
            <a:spAutoFit/>
          </a:bodyPr>
          <a:lstStyle/>
          <a:p>
            <a:r>
              <a:rPr lang="en-US" altLang="ja-JP" sz="1200" dirty="0">
                <a:solidFill>
                  <a:srgbClr val="0000FF"/>
                </a:solidFill>
                <a:latin typeface="HGP創英角ｺﾞｼｯｸUB" panose="020B0900000000000000" pitchFamily="50" charset="-128"/>
                <a:ea typeface="HGP創英角ｺﾞｼｯｸUB" panose="020B0900000000000000" pitchFamily="50" charset="-128"/>
              </a:rPr>
              <a:t>9/ </a:t>
            </a:r>
            <a:r>
              <a:rPr lang="en-US" altLang="ja-JP" sz="2400" dirty="0">
                <a:solidFill>
                  <a:srgbClr val="0000FF"/>
                </a:solidFill>
                <a:latin typeface="HGP創英角ｺﾞｼｯｸUB" panose="020B0900000000000000" pitchFamily="50" charset="-128"/>
                <a:ea typeface="HGP創英角ｺﾞｼｯｸUB" panose="020B0900000000000000" pitchFamily="50" charset="-128"/>
              </a:rPr>
              <a:t>2</a:t>
            </a:r>
          </a:p>
          <a:p>
            <a:r>
              <a:rPr lang="ja-JP" altLang="en-US" sz="1200" dirty="0">
                <a:solidFill>
                  <a:srgbClr val="0000FF"/>
                </a:solidFill>
                <a:latin typeface="HGP創英角ｺﾞｼｯｸUB" panose="020B0900000000000000" pitchFamily="50" charset="-128"/>
                <a:ea typeface="HGP創英角ｺﾞｼｯｸUB" panose="020B0900000000000000" pitchFamily="50" charset="-128"/>
              </a:rPr>
              <a:t>     </a:t>
            </a:r>
            <a:r>
              <a:rPr lang="en-US" altLang="ja-JP" sz="2400" dirty="0">
                <a:solidFill>
                  <a:srgbClr val="0000FF"/>
                </a:solidFill>
                <a:latin typeface="HGP創英角ｺﾞｼｯｸUB" panose="020B0900000000000000" pitchFamily="50" charset="-128"/>
                <a:ea typeface="HGP創英角ｺﾞｼｯｸUB" panose="020B0900000000000000" pitchFamily="50" charset="-128"/>
              </a:rPr>
              <a:t>9</a:t>
            </a:r>
            <a:endParaRPr lang="ja-JP" altLang="en-US" sz="1600" dirty="0">
              <a:solidFill>
                <a:srgbClr val="0000FF"/>
              </a:solidFill>
              <a:latin typeface="HGP創英角ｺﾞｼｯｸUB" panose="020B0900000000000000" pitchFamily="50" charset="-128"/>
              <a:ea typeface="HGP創英角ｺﾞｼｯｸUB" panose="020B0900000000000000" pitchFamily="50" charset="-128"/>
            </a:endParaRPr>
          </a:p>
        </p:txBody>
      </p:sp>
      <p:sp>
        <p:nvSpPr>
          <p:cNvPr id="197" name="正方形/長方形 196"/>
          <p:cNvSpPr/>
          <p:nvPr/>
        </p:nvSpPr>
        <p:spPr>
          <a:xfrm>
            <a:off x="1463099" y="4307383"/>
            <a:ext cx="4002114" cy="769441"/>
          </a:xfrm>
          <a:prstGeom prst="rect">
            <a:avLst/>
          </a:prstGeom>
        </p:spPr>
        <p:txBody>
          <a:bodyPr wrap="square">
            <a:spAutoFit/>
          </a:bodyPr>
          <a:lstStyle/>
          <a:p>
            <a:r>
              <a:rPr lang="ja-JP" altLang="en-US" sz="880" dirty="0">
                <a:latin typeface="HG丸ｺﾞｼｯｸM-PRO" panose="020F0600000000000000" pitchFamily="50" charset="-128"/>
                <a:ea typeface="HG丸ｺﾞｼｯｸM-PRO" panose="020F0600000000000000" pitchFamily="50" charset="-128"/>
              </a:rPr>
              <a:t>携帯端末で広く普及している</a:t>
            </a:r>
            <a:r>
              <a:rPr lang="en-US" altLang="ja-JP" sz="880" dirty="0">
                <a:latin typeface="HG丸ｺﾞｼｯｸM-PRO" panose="020F0600000000000000" pitchFamily="50" charset="-128"/>
                <a:ea typeface="HG丸ｺﾞｼｯｸM-PRO" panose="020F0600000000000000" pitchFamily="50" charset="-128"/>
              </a:rPr>
              <a:t>Android</a:t>
            </a:r>
            <a:r>
              <a:rPr lang="ja-JP" altLang="en-US" sz="880" dirty="0">
                <a:latin typeface="HG丸ｺﾞｼｯｸM-PRO" panose="020F0600000000000000" pitchFamily="50" charset="-128"/>
                <a:ea typeface="HG丸ｺﾞｼｯｸM-PRO" panose="020F0600000000000000" pitchFamily="50" charset="-128"/>
              </a:rPr>
              <a:t>アプリ開発や、</a:t>
            </a:r>
            <a:r>
              <a:rPr lang="en-US" altLang="ja-JP" sz="880" dirty="0">
                <a:latin typeface="HG丸ｺﾞｼｯｸM-PRO" panose="020F0600000000000000" pitchFamily="50" charset="-128"/>
                <a:ea typeface="HG丸ｺﾞｼｯｸM-PRO" panose="020F0600000000000000" pitchFamily="50" charset="-128"/>
              </a:rPr>
              <a:t>Web</a:t>
            </a:r>
            <a:r>
              <a:rPr lang="ja-JP" altLang="en-US" sz="880" dirty="0">
                <a:latin typeface="HG丸ｺﾞｼｯｸM-PRO" panose="020F0600000000000000" pitchFamily="50" charset="-128"/>
                <a:ea typeface="HG丸ｺﾞｼｯｸM-PRO" panose="020F0600000000000000" pitchFamily="50" charset="-128"/>
              </a:rPr>
              <a:t>アプリ開発の基本となる</a:t>
            </a:r>
            <a:r>
              <a:rPr lang="en-US" altLang="ja-JP" sz="880" dirty="0">
                <a:latin typeface="HG丸ｺﾞｼｯｸM-PRO" panose="020F0600000000000000" pitchFamily="50" charset="-128"/>
                <a:ea typeface="HG丸ｺﾞｼｯｸM-PRO" panose="020F0600000000000000" pitchFamily="50" charset="-128"/>
              </a:rPr>
              <a:t>Java</a:t>
            </a:r>
            <a:r>
              <a:rPr lang="ja-JP" altLang="en-US" sz="880" dirty="0">
                <a:latin typeface="HG丸ｺﾞｼｯｸM-PRO" panose="020F0600000000000000" pitchFamily="50" charset="-128"/>
                <a:ea typeface="HG丸ｺﾞｼｯｸM-PRO" panose="020F0600000000000000" pitchFamily="50" charset="-128"/>
              </a:rPr>
              <a:t>言語を習得します。</a:t>
            </a:r>
            <a:r>
              <a:rPr lang="en-US" altLang="ja-JP" sz="880" dirty="0">
                <a:latin typeface="HG丸ｺﾞｼｯｸM-PRO" panose="020F0600000000000000" pitchFamily="50" charset="-128"/>
                <a:ea typeface="HG丸ｺﾞｼｯｸM-PRO" panose="020F0600000000000000" pitchFamily="50" charset="-128"/>
              </a:rPr>
              <a:t>Java</a:t>
            </a:r>
            <a:r>
              <a:rPr lang="ja-JP" altLang="en-US" sz="880" dirty="0">
                <a:latin typeface="HG丸ｺﾞｼｯｸM-PRO" panose="020F0600000000000000" pitchFamily="50" charset="-128"/>
                <a:ea typeface="HG丸ｺﾞｼｯｸM-PRO" panose="020F0600000000000000" pitchFamily="50" charset="-128"/>
              </a:rPr>
              <a:t>のプログラム開発手法や、オブジェクト指向の考え方とそのプログラミング技法を習得することを目標とします。</a:t>
            </a:r>
          </a:p>
          <a:p>
            <a:r>
              <a:rPr lang="ja-JP" altLang="en-US" sz="880" dirty="0">
                <a:solidFill>
                  <a:srgbClr val="FF0000"/>
                </a:solidFill>
                <a:latin typeface="HG丸ｺﾞｼｯｸM-PRO" panose="020F0600000000000000" pitchFamily="50" charset="-128"/>
                <a:ea typeface="HG丸ｺﾞｼｯｸM-PRO" panose="020F0600000000000000" pitchFamily="50" charset="-128"/>
              </a:rPr>
              <a:t>これからアプリケーション開発をするためにオブジェクト指向について習得したい方にお勧めです。</a:t>
            </a:r>
            <a:endParaRPr lang="en-US" altLang="ja-JP" sz="88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98" name="テキスト ボックス 197"/>
          <p:cNvSpPr txBox="1"/>
          <p:nvPr/>
        </p:nvSpPr>
        <p:spPr>
          <a:xfrm>
            <a:off x="1447246" y="4084863"/>
            <a:ext cx="917203" cy="276999"/>
          </a:xfrm>
          <a:prstGeom prst="rect">
            <a:avLst/>
          </a:prstGeom>
          <a:noFill/>
        </p:spPr>
        <p:txBody>
          <a:bodyPr wrap="square" rtlCol="0">
            <a:spAutoFit/>
          </a:bodyPr>
          <a:lstStyle/>
          <a:p>
            <a:r>
              <a:rPr lang="en-US" altLang="ja-JP" sz="1200" dirty="0">
                <a:solidFill>
                  <a:srgbClr val="0000FF"/>
                </a:solidFill>
                <a:effectLst/>
                <a:latin typeface="HGP創英角ｺﾞｼｯｸUB" panose="020B0900000000000000" pitchFamily="50" charset="-128"/>
                <a:ea typeface="HGP創英角ｺﾞｼｯｸUB" panose="020B0900000000000000" pitchFamily="50" charset="-128"/>
              </a:rPr>
              <a:t>【E1401】</a:t>
            </a:r>
          </a:p>
        </p:txBody>
      </p:sp>
      <p:sp>
        <p:nvSpPr>
          <p:cNvPr id="199" name="テキスト ボックス 198"/>
          <p:cNvSpPr txBox="1"/>
          <p:nvPr/>
        </p:nvSpPr>
        <p:spPr>
          <a:xfrm>
            <a:off x="4394437" y="4885407"/>
            <a:ext cx="1166375" cy="230832"/>
          </a:xfrm>
          <a:prstGeom prst="rect">
            <a:avLst/>
          </a:prstGeom>
          <a:noFill/>
        </p:spPr>
        <p:txBody>
          <a:bodyPr wrap="square" rtlCol="0">
            <a:spAutoFit/>
          </a:bodyPr>
          <a:lstStyle/>
          <a:p>
            <a:r>
              <a:rPr kumimoji="1" lang="ja-JP" altLang="en-US" sz="900" dirty="0">
                <a:solidFill>
                  <a:srgbClr val="0000FF"/>
                </a:solidFill>
                <a:latin typeface="HGP創英角ｺﾞｼｯｸUB" panose="020B0900000000000000" pitchFamily="50" charset="-128"/>
                <a:ea typeface="HGP創英角ｺﾞｼｯｸUB" panose="020B0900000000000000" pitchFamily="50" charset="-128"/>
              </a:rPr>
              <a:t>受講料 （</a:t>
            </a:r>
            <a:r>
              <a:rPr kumimoji="1" lang="en-US" altLang="ja-JP" sz="900" dirty="0">
                <a:solidFill>
                  <a:srgbClr val="0000FF"/>
                </a:solidFill>
                <a:latin typeface="HGP創英角ｺﾞｼｯｸUB" panose="020B0900000000000000" pitchFamily="50" charset="-128"/>
                <a:ea typeface="HGP創英角ｺﾞｼｯｸUB" panose="020B0900000000000000" pitchFamily="50" charset="-128"/>
              </a:rPr>
              <a:t>7,500</a:t>
            </a:r>
            <a:r>
              <a:rPr kumimoji="1" lang="ja-JP" altLang="en-US" sz="900" dirty="0">
                <a:solidFill>
                  <a:srgbClr val="0000FF"/>
                </a:solidFill>
                <a:latin typeface="HGP創英角ｺﾞｼｯｸUB" panose="020B0900000000000000" pitchFamily="50" charset="-128"/>
                <a:ea typeface="HGP創英角ｺﾞｼｯｸUB" panose="020B0900000000000000" pitchFamily="50" charset="-128"/>
              </a:rPr>
              <a:t>円）</a:t>
            </a:r>
          </a:p>
        </p:txBody>
      </p:sp>
      <p:pic>
        <p:nvPicPr>
          <p:cNvPr id="200" name="図 199"/>
          <p:cNvPicPr>
            <a:picLocks noChangeAspect="1"/>
          </p:cNvPicPr>
          <p:nvPr/>
        </p:nvPicPr>
        <p:blipFill>
          <a:blip r:embed="rId10"/>
          <a:stretch>
            <a:fillRect/>
          </a:stretch>
        </p:blipFill>
        <p:spPr>
          <a:xfrm>
            <a:off x="5586658" y="4371858"/>
            <a:ext cx="898865" cy="680623"/>
          </a:xfrm>
          <a:prstGeom prst="rect">
            <a:avLst/>
          </a:prstGeom>
        </p:spPr>
      </p:pic>
      <p:sp>
        <p:nvSpPr>
          <p:cNvPr id="201" name="正方形/長方形 200"/>
          <p:cNvSpPr/>
          <p:nvPr/>
        </p:nvSpPr>
        <p:spPr>
          <a:xfrm>
            <a:off x="2137335" y="5287293"/>
            <a:ext cx="4617045" cy="338554"/>
          </a:xfrm>
          <a:prstGeom prst="rect">
            <a:avLst/>
          </a:prstGeom>
        </p:spPr>
        <p:txBody>
          <a:bodyPr wrap="square">
            <a:spAutoFit/>
          </a:bodyPr>
          <a:lstStyle/>
          <a:p>
            <a:r>
              <a:rPr lang="ja-JP" altLang="en-US" sz="1600" dirty="0">
                <a:solidFill>
                  <a:srgbClr val="0000FF"/>
                </a:solidFill>
                <a:effectLst/>
                <a:latin typeface="HGP創英角ｺﾞｼｯｸUB" panose="020B0900000000000000" pitchFamily="50" charset="-128"/>
                <a:ea typeface="HGP創英角ｺﾞｼｯｸUB" panose="020B0900000000000000" pitchFamily="50" charset="-128"/>
              </a:rPr>
              <a:t>実践建築設計３次元ＣＡＤ技術　（</a:t>
            </a:r>
            <a:r>
              <a:rPr lang="en-US" altLang="ja-JP" sz="1600" dirty="0">
                <a:solidFill>
                  <a:srgbClr val="0000FF"/>
                </a:solidFill>
                <a:effectLst/>
                <a:latin typeface="HGP創英角ｺﾞｼｯｸUB" panose="020B0900000000000000" pitchFamily="50" charset="-128"/>
                <a:ea typeface="HGP創英角ｺﾞｼｯｸUB" panose="020B0900000000000000" pitchFamily="50" charset="-128"/>
              </a:rPr>
              <a:t>Revit</a:t>
            </a:r>
            <a:r>
              <a:rPr lang="ja-JP" altLang="en-US" sz="1600" dirty="0">
                <a:solidFill>
                  <a:srgbClr val="0000FF"/>
                </a:solidFill>
                <a:effectLst/>
                <a:latin typeface="HGP創英角ｺﾞｼｯｸUB" panose="020B0900000000000000" pitchFamily="50" charset="-128"/>
                <a:ea typeface="HGP創英角ｺﾞｼｯｸUB" panose="020B0900000000000000" pitchFamily="50" charset="-128"/>
              </a:rPr>
              <a:t>編）</a:t>
            </a:r>
          </a:p>
        </p:txBody>
      </p:sp>
      <p:sp>
        <p:nvSpPr>
          <p:cNvPr id="202" name="正方形/長方形 201"/>
          <p:cNvSpPr/>
          <p:nvPr/>
        </p:nvSpPr>
        <p:spPr>
          <a:xfrm>
            <a:off x="1447860" y="5547312"/>
            <a:ext cx="3960270" cy="707886"/>
          </a:xfrm>
          <a:prstGeom prst="rect">
            <a:avLst/>
          </a:prstGeom>
        </p:spPr>
        <p:txBody>
          <a:bodyPr wrap="square">
            <a:spAutoFit/>
          </a:bodyPr>
          <a:lstStyle/>
          <a:p>
            <a:r>
              <a:rPr lang="en-US" altLang="ja-JP" sz="1000" dirty="0">
                <a:latin typeface="HG丸ｺﾞｼｯｸM-PRO" panose="020F0600000000000000" pitchFamily="50" charset="-128"/>
                <a:ea typeface="HG丸ｺﾞｼｯｸM-PRO" panose="020F0600000000000000" pitchFamily="50" charset="-128"/>
              </a:rPr>
              <a:t>Revit</a:t>
            </a:r>
            <a:r>
              <a:rPr lang="ja-JP" altLang="en-US" sz="1000" dirty="0">
                <a:latin typeface="HG丸ｺﾞｼｯｸM-PRO" panose="020F0600000000000000" pitchFamily="50" charset="-128"/>
                <a:ea typeface="HG丸ｺﾞｼｯｸM-PRO" panose="020F0600000000000000" pitchFamily="50" charset="-128"/>
              </a:rPr>
              <a:t>を活用した計画段階における意匠設計技術を習得します。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計画に関するゾーニングやプランニングの事項を再確認し、　　モデリングを通して柱、梁、床、壁などの各部材のデータ入力　方法を習得します。</a:t>
            </a:r>
            <a:endParaRPr lang="ja-JP" altLang="en-US" sz="10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203" name="正方形/長方形 202"/>
          <p:cNvSpPr/>
          <p:nvPr/>
        </p:nvSpPr>
        <p:spPr>
          <a:xfrm>
            <a:off x="236839" y="5328077"/>
            <a:ext cx="641522" cy="400110"/>
          </a:xfrm>
          <a:prstGeom prst="rect">
            <a:avLst/>
          </a:prstGeom>
        </p:spPr>
        <p:txBody>
          <a:bodyPr wrap="none">
            <a:spAutoFit/>
          </a:bodyPr>
          <a:lstStyle/>
          <a:p>
            <a:r>
              <a:rPr lang="en-US" altLang="ja-JP" sz="1200" dirty="0">
                <a:solidFill>
                  <a:srgbClr val="0000FF"/>
                </a:solidFill>
                <a:latin typeface="HGP創英角ｺﾞｼｯｸUB" panose="020B0900000000000000" pitchFamily="50" charset="-128"/>
                <a:ea typeface="HGP創英角ｺﾞｼｯｸUB" panose="020B0900000000000000" pitchFamily="50" charset="-128"/>
              </a:rPr>
              <a:t>9 / </a:t>
            </a:r>
            <a:r>
              <a:rPr lang="en-US" altLang="ja-JP" sz="2000" dirty="0">
                <a:solidFill>
                  <a:srgbClr val="0000FF"/>
                </a:solidFill>
                <a:latin typeface="HGP創英角ｺﾞｼｯｸUB" panose="020B0900000000000000" pitchFamily="50" charset="-128"/>
                <a:ea typeface="HGP創英角ｺﾞｼｯｸUB" panose="020B0900000000000000" pitchFamily="50" charset="-128"/>
              </a:rPr>
              <a:t>2</a:t>
            </a:r>
            <a:endParaRPr lang="en-US" altLang="ja-JP" sz="2400" dirty="0">
              <a:solidFill>
                <a:srgbClr val="0000FF"/>
              </a:solidFill>
              <a:latin typeface="HGP創英角ｺﾞｼｯｸUB" panose="020B0900000000000000" pitchFamily="50" charset="-128"/>
              <a:ea typeface="HGP創英角ｺﾞｼｯｸUB" panose="020B0900000000000000" pitchFamily="50" charset="-128"/>
            </a:endParaRPr>
          </a:p>
        </p:txBody>
      </p:sp>
      <p:sp>
        <p:nvSpPr>
          <p:cNvPr id="204" name="テキスト ボックス 203"/>
          <p:cNvSpPr txBox="1"/>
          <p:nvPr/>
        </p:nvSpPr>
        <p:spPr>
          <a:xfrm>
            <a:off x="1414158" y="5326996"/>
            <a:ext cx="964359" cy="276999"/>
          </a:xfrm>
          <a:prstGeom prst="rect">
            <a:avLst/>
          </a:prstGeom>
          <a:noFill/>
        </p:spPr>
        <p:txBody>
          <a:bodyPr wrap="square" rtlCol="0">
            <a:spAutoFit/>
          </a:bodyPr>
          <a:lstStyle/>
          <a:p>
            <a:r>
              <a:rPr lang="en-US" altLang="ja-JP" sz="1200" dirty="0">
                <a:solidFill>
                  <a:srgbClr val="0000FF"/>
                </a:solidFill>
                <a:effectLst/>
                <a:latin typeface="HGP創英角ｺﾞｼｯｸUB" panose="020B0900000000000000" pitchFamily="50" charset="-128"/>
                <a:ea typeface="HGP創英角ｺﾞｼｯｸUB" panose="020B0900000000000000" pitchFamily="50" charset="-128"/>
              </a:rPr>
              <a:t>【H2101】</a:t>
            </a:r>
          </a:p>
        </p:txBody>
      </p:sp>
      <p:sp>
        <p:nvSpPr>
          <p:cNvPr id="205" name="テキスト ボックス 204"/>
          <p:cNvSpPr txBox="1"/>
          <p:nvPr/>
        </p:nvSpPr>
        <p:spPr>
          <a:xfrm>
            <a:off x="4409630" y="6091872"/>
            <a:ext cx="1223819" cy="230832"/>
          </a:xfrm>
          <a:prstGeom prst="rect">
            <a:avLst/>
          </a:prstGeom>
          <a:noFill/>
        </p:spPr>
        <p:txBody>
          <a:bodyPr wrap="square" rtlCol="0">
            <a:spAutoFit/>
          </a:bodyPr>
          <a:lstStyle/>
          <a:p>
            <a:r>
              <a:rPr kumimoji="1" lang="ja-JP" altLang="en-US" sz="900" dirty="0">
                <a:solidFill>
                  <a:srgbClr val="0000FF"/>
                </a:solidFill>
                <a:latin typeface="HGP創英角ｺﾞｼｯｸUB" panose="020B0900000000000000" pitchFamily="50" charset="-128"/>
                <a:ea typeface="HGP創英角ｺﾞｼｯｸUB" panose="020B0900000000000000" pitchFamily="50" charset="-128"/>
              </a:rPr>
              <a:t>受講料 （</a:t>
            </a:r>
            <a:r>
              <a:rPr kumimoji="1" lang="en-US" altLang="ja-JP" sz="900" dirty="0">
                <a:solidFill>
                  <a:srgbClr val="0000FF"/>
                </a:solidFill>
                <a:latin typeface="HGP創英角ｺﾞｼｯｸUB" panose="020B0900000000000000" pitchFamily="50" charset="-128"/>
                <a:ea typeface="HGP創英角ｺﾞｼｯｸUB" panose="020B0900000000000000" pitchFamily="50" charset="-128"/>
              </a:rPr>
              <a:t>15,000</a:t>
            </a:r>
            <a:r>
              <a:rPr kumimoji="1" lang="ja-JP" altLang="en-US" sz="900" dirty="0">
                <a:solidFill>
                  <a:srgbClr val="0000FF"/>
                </a:solidFill>
                <a:latin typeface="HGP創英角ｺﾞｼｯｸUB" panose="020B0900000000000000" pitchFamily="50" charset="-128"/>
                <a:ea typeface="HGP創英角ｺﾞｼｯｸUB" panose="020B0900000000000000" pitchFamily="50" charset="-128"/>
              </a:rPr>
              <a:t>円）</a:t>
            </a:r>
          </a:p>
        </p:txBody>
      </p:sp>
      <p:pic>
        <p:nvPicPr>
          <p:cNvPr id="206" name="図 205"/>
          <p:cNvPicPr>
            <a:picLocks noChangeAspect="1"/>
          </p:cNvPicPr>
          <p:nvPr/>
        </p:nvPicPr>
        <p:blipFill rotWithShape="1">
          <a:blip r:embed="rId11"/>
          <a:srcRect b="1053"/>
          <a:stretch/>
        </p:blipFill>
        <p:spPr>
          <a:xfrm>
            <a:off x="5858377" y="5535668"/>
            <a:ext cx="666109" cy="735468"/>
          </a:xfrm>
          <a:prstGeom prst="rect">
            <a:avLst/>
          </a:prstGeom>
        </p:spPr>
      </p:pic>
      <p:sp>
        <p:nvSpPr>
          <p:cNvPr id="211" name="正方形/長方形 210"/>
          <p:cNvSpPr/>
          <p:nvPr/>
        </p:nvSpPr>
        <p:spPr>
          <a:xfrm>
            <a:off x="2219743" y="6551653"/>
            <a:ext cx="4368053" cy="353943"/>
          </a:xfrm>
          <a:prstGeom prst="rect">
            <a:avLst/>
          </a:prstGeom>
        </p:spPr>
        <p:txBody>
          <a:bodyPr wrap="square">
            <a:spAutoFit/>
          </a:bodyPr>
          <a:lstStyle/>
          <a:p>
            <a:r>
              <a:rPr lang="zh-TW" altLang="en-US" sz="1700" dirty="0">
                <a:solidFill>
                  <a:srgbClr val="0000FF"/>
                </a:solidFill>
                <a:effectLst/>
                <a:latin typeface="HGP創英角ｺﾞｼｯｸUB" panose="020B0900000000000000" pitchFamily="50" charset="-128"/>
                <a:ea typeface="HGP創英角ｺﾞｼｯｸUB" panose="020B0900000000000000" pitchFamily="50" charset="-128"/>
              </a:rPr>
              <a:t>給排水衛生設備設計実践技術（給水設計）　</a:t>
            </a:r>
            <a:endParaRPr lang="ja-JP" altLang="en-US" sz="1700" dirty="0">
              <a:solidFill>
                <a:srgbClr val="0000FF"/>
              </a:solidFill>
              <a:effectLst/>
              <a:latin typeface="HGP創英角ｺﾞｼｯｸUB" panose="020B0900000000000000" pitchFamily="50" charset="-128"/>
              <a:ea typeface="HGP創英角ｺﾞｼｯｸUB" panose="020B0900000000000000" pitchFamily="50" charset="-128"/>
            </a:endParaRPr>
          </a:p>
        </p:txBody>
      </p:sp>
      <p:sp>
        <p:nvSpPr>
          <p:cNvPr id="212" name="正方形/長方形 211"/>
          <p:cNvSpPr/>
          <p:nvPr/>
        </p:nvSpPr>
        <p:spPr>
          <a:xfrm>
            <a:off x="1493709" y="6865084"/>
            <a:ext cx="4040315" cy="553998"/>
          </a:xfrm>
          <a:prstGeom prst="rect">
            <a:avLst/>
          </a:prstGeom>
        </p:spPr>
        <p:txBody>
          <a:bodyPr wrap="square">
            <a:spAutoFit/>
          </a:bodyPr>
          <a:lstStyle/>
          <a:p>
            <a:r>
              <a:rPr lang="ja-JP" altLang="en-US" sz="1000" dirty="0">
                <a:latin typeface="HG丸ｺﾞｼｯｸM-PRO" panose="020F0600000000000000" pitchFamily="50" charset="-128"/>
                <a:ea typeface="HG丸ｺﾞｼｯｸM-PRO" panose="020F0600000000000000" pitchFamily="50" charset="-128"/>
              </a:rPr>
              <a:t>給排水衛生設備工事の生産性の向上をめざして、最適化に向けた　給水設備設計実習を通して、設計業務に必要な知識と問題解決の　手法を習得します。</a:t>
            </a:r>
            <a:endParaRPr lang="ja-JP" altLang="en-US" sz="10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213" name="テキスト ボックス 212"/>
          <p:cNvSpPr txBox="1"/>
          <p:nvPr/>
        </p:nvSpPr>
        <p:spPr>
          <a:xfrm>
            <a:off x="1464719" y="6587684"/>
            <a:ext cx="1004898" cy="276999"/>
          </a:xfrm>
          <a:prstGeom prst="rect">
            <a:avLst/>
          </a:prstGeom>
          <a:noFill/>
        </p:spPr>
        <p:txBody>
          <a:bodyPr wrap="square" rtlCol="0">
            <a:spAutoFit/>
          </a:bodyPr>
          <a:lstStyle/>
          <a:p>
            <a:r>
              <a:rPr lang="en-US" altLang="ja-JP" sz="1200" dirty="0">
                <a:solidFill>
                  <a:srgbClr val="0000FF"/>
                </a:solidFill>
                <a:effectLst/>
                <a:latin typeface="HGP創英角ｺﾞｼｯｸUB" panose="020B0900000000000000" pitchFamily="50" charset="-128"/>
                <a:ea typeface="HGP創英角ｺﾞｼｯｸUB" panose="020B0900000000000000" pitchFamily="50" charset="-128"/>
              </a:rPr>
              <a:t>【H1201】</a:t>
            </a:r>
          </a:p>
        </p:txBody>
      </p:sp>
      <p:sp>
        <p:nvSpPr>
          <p:cNvPr id="214" name="テキスト ボックス 213"/>
          <p:cNvSpPr txBox="1"/>
          <p:nvPr/>
        </p:nvSpPr>
        <p:spPr>
          <a:xfrm>
            <a:off x="4423252" y="7260662"/>
            <a:ext cx="1223820" cy="230832"/>
          </a:xfrm>
          <a:prstGeom prst="rect">
            <a:avLst/>
          </a:prstGeom>
          <a:noFill/>
        </p:spPr>
        <p:txBody>
          <a:bodyPr wrap="square" rtlCol="0">
            <a:spAutoFit/>
          </a:bodyPr>
          <a:lstStyle/>
          <a:p>
            <a:r>
              <a:rPr kumimoji="1" lang="ja-JP" altLang="en-US" sz="900" dirty="0">
                <a:solidFill>
                  <a:srgbClr val="0000FF"/>
                </a:solidFill>
                <a:latin typeface="HGP創英角ｺﾞｼｯｸUB" panose="020B0900000000000000" pitchFamily="50" charset="-128"/>
                <a:ea typeface="HGP創英角ｺﾞｼｯｸUB" panose="020B0900000000000000" pitchFamily="50" charset="-128"/>
              </a:rPr>
              <a:t>受講料 （</a:t>
            </a:r>
            <a:r>
              <a:rPr lang="en-US" altLang="ja-JP" sz="900" dirty="0">
                <a:solidFill>
                  <a:srgbClr val="0000FF"/>
                </a:solidFill>
                <a:latin typeface="HGP創英角ｺﾞｼｯｸUB" panose="020B0900000000000000" pitchFamily="50" charset="-128"/>
                <a:ea typeface="HGP創英角ｺﾞｼｯｸUB" panose="020B0900000000000000" pitchFamily="50" charset="-128"/>
              </a:rPr>
              <a:t>7</a:t>
            </a:r>
            <a:r>
              <a:rPr kumimoji="1" lang="en-US" altLang="ja-JP" sz="900" dirty="0">
                <a:solidFill>
                  <a:srgbClr val="0000FF"/>
                </a:solidFill>
                <a:latin typeface="HGP創英角ｺﾞｼｯｸUB" panose="020B0900000000000000" pitchFamily="50" charset="-128"/>
                <a:ea typeface="HGP創英角ｺﾞｼｯｸUB" panose="020B0900000000000000" pitchFamily="50" charset="-128"/>
              </a:rPr>
              <a:t>,000</a:t>
            </a:r>
            <a:r>
              <a:rPr kumimoji="1" lang="ja-JP" altLang="en-US" sz="900" dirty="0">
                <a:solidFill>
                  <a:srgbClr val="0000FF"/>
                </a:solidFill>
                <a:latin typeface="HGP創英角ｺﾞｼｯｸUB" panose="020B0900000000000000" pitchFamily="50" charset="-128"/>
                <a:ea typeface="HGP創英角ｺﾞｼｯｸUB" panose="020B0900000000000000" pitchFamily="50" charset="-128"/>
              </a:rPr>
              <a:t>円）</a:t>
            </a:r>
          </a:p>
        </p:txBody>
      </p:sp>
      <p:pic>
        <p:nvPicPr>
          <p:cNvPr id="215" name="図 214"/>
          <p:cNvPicPr>
            <a:picLocks noChangeAspect="1"/>
          </p:cNvPicPr>
          <p:nvPr/>
        </p:nvPicPr>
        <p:blipFill>
          <a:blip r:embed="rId12"/>
          <a:stretch>
            <a:fillRect/>
          </a:stretch>
        </p:blipFill>
        <p:spPr>
          <a:xfrm>
            <a:off x="5998353" y="6864146"/>
            <a:ext cx="532483" cy="577229"/>
          </a:xfrm>
          <a:prstGeom prst="rect">
            <a:avLst/>
          </a:prstGeom>
        </p:spPr>
      </p:pic>
      <p:sp>
        <p:nvSpPr>
          <p:cNvPr id="216" name="正方形/長方形 215"/>
          <p:cNvSpPr/>
          <p:nvPr/>
        </p:nvSpPr>
        <p:spPr>
          <a:xfrm>
            <a:off x="255976" y="6590742"/>
            <a:ext cx="622286" cy="461665"/>
          </a:xfrm>
          <a:prstGeom prst="rect">
            <a:avLst/>
          </a:prstGeom>
        </p:spPr>
        <p:txBody>
          <a:bodyPr wrap="none">
            <a:spAutoFit/>
          </a:bodyPr>
          <a:lstStyle/>
          <a:p>
            <a:r>
              <a:rPr lang="en-US" altLang="ja-JP" sz="1200" dirty="0">
                <a:solidFill>
                  <a:srgbClr val="0000FF"/>
                </a:solidFill>
                <a:latin typeface="HGP創英角ｺﾞｼｯｸUB" panose="020B0900000000000000" pitchFamily="50" charset="-128"/>
                <a:ea typeface="HGP創英角ｺﾞｼｯｸUB" panose="020B0900000000000000" pitchFamily="50" charset="-128"/>
              </a:rPr>
              <a:t>9/ </a:t>
            </a:r>
            <a:r>
              <a:rPr lang="en-US" altLang="ja-JP" sz="2400" dirty="0">
                <a:solidFill>
                  <a:srgbClr val="0000FF"/>
                </a:solidFill>
                <a:latin typeface="HGP創英角ｺﾞｼｯｸUB" panose="020B0900000000000000" pitchFamily="50" charset="-128"/>
                <a:ea typeface="HGP創英角ｺﾞｼｯｸUB" panose="020B0900000000000000" pitchFamily="50" charset="-128"/>
              </a:rPr>
              <a:t>2</a:t>
            </a:r>
          </a:p>
        </p:txBody>
      </p:sp>
      <p:sp>
        <p:nvSpPr>
          <p:cNvPr id="219" name="正方形/長方形 218"/>
          <p:cNvSpPr/>
          <p:nvPr/>
        </p:nvSpPr>
        <p:spPr>
          <a:xfrm>
            <a:off x="223152" y="7712085"/>
            <a:ext cx="764953" cy="461665"/>
          </a:xfrm>
          <a:prstGeom prst="rect">
            <a:avLst/>
          </a:prstGeom>
        </p:spPr>
        <p:txBody>
          <a:bodyPr wrap="none">
            <a:spAutoFit/>
          </a:bodyPr>
          <a:lstStyle/>
          <a:p>
            <a:r>
              <a:rPr lang="en-US" altLang="ja-JP" sz="1200" dirty="0">
                <a:solidFill>
                  <a:srgbClr val="0000FF"/>
                </a:solidFill>
                <a:latin typeface="HGS創英角ｺﾞｼｯｸUB" panose="020B0900000000000000" pitchFamily="50" charset="-128"/>
                <a:ea typeface="HGS創英角ｺﾞｼｯｸUB" panose="020B0900000000000000" pitchFamily="50" charset="-128"/>
              </a:rPr>
              <a:t>9/</a:t>
            </a:r>
            <a:r>
              <a:rPr lang="en-US" altLang="ja-JP" sz="2400" dirty="0">
                <a:solidFill>
                  <a:srgbClr val="0000FF"/>
                </a:solidFill>
                <a:latin typeface="HGS創英角ｺﾞｼｯｸUB" panose="020B0900000000000000" pitchFamily="50" charset="-128"/>
                <a:ea typeface="HGS創英角ｺﾞｼｯｸUB" panose="020B0900000000000000" pitchFamily="50" charset="-128"/>
              </a:rPr>
              <a:t>30</a:t>
            </a:r>
          </a:p>
        </p:txBody>
      </p:sp>
      <p:sp>
        <p:nvSpPr>
          <p:cNvPr id="220" name="正方形/長方形 219"/>
          <p:cNvSpPr/>
          <p:nvPr/>
        </p:nvSpPr>
        <p:spPr>
          <a:xfrm>
            <a:off x="1507315" y="7999720"/>
            <a:ext cx="3945699" cy="553998"/>
          </a:xfrm>
          <a:prstGeom prst="rect">
            <a:avLst/>
          </a:prstGeom>
        </p:spPr>
        <p:txBody>
          <a:bodyPr wrap="square">
            <a:spAutoFit/>
          </a:bodyPr>
          <a:lstStyle/>
          <a:p>
            <a:r>
              <a:rPr lang="ja-JP" altLang="en-US" sz="1000" dirty="0">
                <a:latin typeface="HG丸ｺﾞｼｯｸM-PRO" panose="020F0600000000000000" pitchFamily="50" charset="-128"/>
                <a:ea typeface="HG丸ｺﾞｼｯｸM-PRO" panose="020F0600000000000000" pitchFamily="50" charset="-128"/>
              </a:rPr>
              <a:t>給排水衛生設備工事の生産性の向上をめざして、最適化に向けた　　　排水・通気設備設計実習を通して、設計業務に必要な知識と問題解決の手法を習得します。</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221" name="正方形/長方形 220"/>
          <p:cNvSpPr/>
          <p:nvPr/>
        </p:nvSpPr>
        <p:spPr>
          <a:xfrm>
            <a:off x="2228856" y="7688261"/>
            <a:ext cx="4527178" cy="353943"/>
          </a:xfrm>
          <a:prstGeom prst="rect">
            <a:avLst/>
          </a:prstGeom>
        </p:spPr>
        <p:txBody>
          <a:bodyPr wrap="square">
            <a:spAutoFit/>
          </a:bodyPr>
          <a:lstStyle/>
          <a:p>
            <a:r>
              <a:rPr lang="zh-TW" altLang="en-US" sz="1700" dirty="0">
                <a:solidFill>
                  <a:srgbClr val="0000FF"/>
                </a:solidFill>
                <a:effectLst/>
                <a:latin typeface="HGP創英角ｺﾞｼｯｸUB" panose="020B0900000000000000" pitchFamily="50" charset="-128"/>
                <a:ea typeface="HGP創英角ｺﾞｼｯｸUB" panose="020B0900000000000000" pitchFamily="50" charset="-128"/>
              </a:rPr>
              <a:t>給排水衛生設備設計実践技術（排水設計）　</a:t>
            </a:r>
            <a:endParaRPr lang="ja-JP" altLang="en-US" sz="1700" dirty="0">
              <a:solidFill>
                <a:srgbClr val="0000FF"/>
              </a:solidFill>
              <a:effectLst/>
              <a:latin typeface="HGP創英角ｺﾞｼｯｸUB" panose="020B0900000000000000" pitchFamily="50" charset="-128"/>
              <a:ea typeface="HGP創英角ｺﾞｼｯｸUB" panose="020B0900000000000000" pitchFamily="50" charset="-128"/>
            </a:endParaRPr>
          </a:p>
        </p:txBody>
      </p:sp>
      <p:sp>
        <p:nvSpPr>
          <p:cNvPr id="222" name="テキスト ボックス 221"/>
          <p:cNvSpPr txBox="1"/>
          <p:nvPr/>
        </p:nvSpPr>
        <p:spPr>
          <a:xfrm>
            <a:off x="1490119" y="7732774"/>
            <a:ext cx="960360" cy="276999"/>
          </a:xfrm>
          <a:prstGeom prst="rect">
            <a:avLst/>
          </a:prstGeom>
          <a:noFill/>
        </p:spPr>
        <p:txBody>
          <a:bodyPr wrap="square" rtlCol="0">
            <a:spAutoFit/>
          </a:bodyPr>
          <a:lstStyle/>
          <a:p>
            <a:r>
              <a:rPr lang="en-US" altLang="ja-JP" sz="1200" dirty="0">
                <a:solidFill>
                  <a:srgbClr val="0000FF"/>
                </a:solidFill>
                <a:effectLst/>
                <a:latin typeface="HGP創英角ｺﾞｼｯｸUB" panose="020B0900000000000000" pitchFamily="50" charset="-128"/>
                <a:ea typeface="HGP創英角ｺﾞｼｯｸUB" panose="020B0900000000000000" pitchFamily="50" charset="-128"/>
              </a:rPr>
              <a:t>【H1202】</a:t>
            </a:r>
          </a:p>
        </p:txBody>
      </p:sp>
      <p:sp>
        <p:nvSpPr>
          <p:cNvPr id="223" name="テキスト ボックス 222"/>
          <p:cNvSpPr txBox="1"/>
          <p:nvPr/>
        </p:nvSpPr>
        <p:spPr>
          <a:xfrm>
            <a:off x="4452293" y="8411909"/>
            <a:ext cx="1263971" cy="230832"/>
          </a:xfrm>
          <a:prstGeom prst="rect">
            <a:avLst/>
          </a:prstGeom>
          <a:noFill/>
        </p:spPr>
        <p:txBody>
          <a:bodyPr wrap="square" rtlCol="0">
            <a:spAutoFit/>
          </a:bodyPr>
          <a:lstStyle/>
          <a:p>
            <a:r>
              <a:rPr kumimoji="1" lang="ja-JP" altLang="en-US" sz="900" dirty="0">
                <a:solidFill>
                  <a:srgbClr val="0000FF"/>
                </a:solidFill>
                <a:latin typeface="HGP創英角ｺﾞｼｯｸUB" panose="020B0900000000000000" pitchFamily="50" charset="-128"/>
                <a:ea typeface="HGP創英角ｺﾞｼｯｸUB" panose="020B0900000000000000" pitchFamily="50" charset="-128"/>
              </a:rPr>
              <a:t>受講料 （</a:t>
            </a:r>
            <a:r>
              <a:rPr lang="en-US" altLang="ja-JP" sz="900" dirty="0">
                <a:solidFill>
                  <a:srgbClr val="0000FF"/>
                </a:solidFill>
                <a:latin typeface="HGP創英角ｺﾞｼｯｸUB" panose="020B0900000000000000" pitchFamily="50" charset="-128"/>
                <a:ea typeface="HGP創英角ｺﾞｼｯｸUB" panose="020B0900000000000000" pitchFamily="50" charset="-128"/>
              </a:rPr>
              <a:t>7</a:t>
            </a:r>
            <a:r>
              <a:rPr kumimoji="1" lang="en-US" altLang="ja-JP" sz="900" dirty="0">
                <a:solidFill>
                  <a:srgbClr val="0000FF"/>
                </a:solidFill>
                <a:latin typeface="HGP創英角ｺﾞｼｯｸUB" panose="020B0900000000000000" pitchFamily="50" charset="-128"/>
                <a:ea typeface="HGP創英角ｺﾞｼｯｸUB" panose="020B0900000000000000" pitchFamily="50" charset="-128"/>
              </a:rPr>
              <a:t>,000</a:t>
            </a:r>
            <a:r>
              <a:rPr kumimoji="1" lang="ja-JP" altLang="en-US" sz="900" dirty="0">
                <a:solidFill>
                  <a:srgbClr val="0000FF"/>
                </a:solidFill>
                <a:latin typeface="HGP創英角ｺﾞｼｯｸUB" panose="020B0900000000000000" pitchFamily="50" charset="-128"/>
                <a:ea typeface="HGP創英角ｺﾞｼｯｸUB" panose="020B0900000000000000" pitchFamily="50" charset="-128"/>
              </a:rPr>
              <a:t>円）</a:t>
            </a:r>
          </a:p>
        </p:txBody>
      </p:sp>
      <p:pic>
        <p:nvPicPr>
          <p:cNvPr id="224" name="図 223"/>
          <p:cNvPicPr>
            <a:picLocks noChangeAspect="1"/>
          </p:cNvPicPr>
          <p:nvPr/>
        </p:nvPicPr>
        <p:blipFill rotWithShape="1">
          <a:blip r:embed="rId13"/>
          <a:srcRect t="1336" b="593"/>
          <a:stretch/>
        </p:blipFill>
        <p:spPr>
          <a:xfrm>
            <a:off x="5987082" y="8008484"/>
            <a:ext cx="543114" cy="596346"/>
          </a:xfrm>
          <a:prstGeom prst="rect">
            <a:avLst/>
          </a:prstGeom>
        </p:spPr>
      </p:pic>
      <p:sp>
        <p:nvSpPr>
          <p:cNvPr id="225" name="テキスト ボックス 224"/>
          <p:cNvSpPr txBox="1"/>
          <p:nvPr/>
        </p:nvSpPr>
        <p:spPr>
          <a:xfrm>
            <a:off x="398913" y="3104741"/>
            <a:ext cx="958096" cy="246221"/>
          </a:xfrm>
          <a:prstGeom prst="rect">
            <a:avLst/>
          </a:prstGeom>
          <a:noFill/>
        </p:spPr>
        <p:txBody>
          <a:bodyPr wrap="square" rtlCol="0">
            <a:spAutoFit/>
          </a:bodyPr>
          <a:lstStyle/>
          <a:p>
            <a:r>
              <a:rPr lang="en-US" altLang="ja-JP" sz="1000" dirty="0">
                <a:solidFill>
                  <a:srgbClr val="0000FF"/>
                </a:solidFill>
                <a:latin typeface="HGSｺﾞｼｯｸE" panose="020B0900000000000000" pitchFamily="50" charset="-128"/>
                <a:ea typeface="HGSｺﾞｼｯｸE" panose="020B0900000000000000" pitchFamily="50" charset="-128"/>
              </a:rPr>
              <a:t>13</a:t>
            </a:r>
            <a:r>
              <a:rPr kumimoji="1" lang="en-US" altLang="ja-JP" sz="1000" dirty="0">
                <a:solidFill>
                  <a:srgbClr val="0000FF"/>
                </a:solidFill>
                <a:latin typeface="HGSｺﾞｼｯｸE" panose="020B0900000000000000" pitchFamily="50" charset="-128"/>
                <a:ea typeface="HGSｺﾞｼｯｸE" panose="020B0900000000000000" pitchFamily="50" charset="-128"/>
              </a:rPr>
              <a:t>:00</a:t>
            </a:r>
            <a:r>
              <a:rPr kumimoji="1" lang="ja-JP" altLang="en-US" sz="1000" dirty="0">
                <a:solidFill>
                  <a:srgbClr val="0000FF"/>
                </a:solidFill>
                <a:latin typeface="HGSｺﾞｼｯｸE" panose="020B0900000000000000" pitchFamily="50" charset="-128"/>
                <a:ea typeface="HGSｺﾞｼｯｸE" panose="020B0900000000000000" pitchFamily="50" charset="-128"/>
              </a:rPr>
              <a:t>～</a:t>
            </a:r>
            <a:r>
              <a:rPr kumimoji="1" lang="en-US" altLang="ja-JP" sz="1000" dirty="0">
                <a:solidFill>
                  <a:srgbClr val="0000FF"/>
                </a:solidFill>
                <a:latin typeface="HGSｺﾞｼｯｸE" panose="020B0900000000000000" pitchFamily="50" charset="-128"/>
                <a:ea typeface="HGSｺﾞｼｯｸE" panose="020B0900000000000000" pitchFamily="50" charset="-128"/>
              </a:rPr>
              <a:t>16:00</a:t>
            </a:r>
            <a:endParaRPr kumimoji="1" lang="ja-JP" altLang="en-US" sz="1000" dirty="0">
              <a:solidFill>
                <a:srgbClr val="0000FF"/>
              </a:solidFill>
              <a:latin typeface="HGSｺﾞｼｯｸE" panose="020B0900000000000000" pitchFamily="50" charset="-128"/>
              <a:ea typeface="HGSｺﾞｼｯｸE" panose="020B0900000000000000" pitchFamily="50" charset="-128"/>
            </a:endParaRPr>
          </a:p>
        </p:txBody>
      </p:sp>
      <p:sp>
        <p:nvSpPr>
          <p:cNvPr id="226" name="テキスト ボックス 225"/>
          <p:cNvSpPr txBox="1"/>
          <p:nvPr/>
        </p:nvSpPr>
        <p:spPr>
          <a:xfrm>
            <a:off x="468671" y="3581951"/>
            <a:ext cx="888362" cy="246221"/>
          </a:xfrm>
          <a:prstGeom prst="rect">
            <a:avLst/>
          </a:prstGeom>
          <a:noFill/>
        </p:spPr>
        <p:txBody>
          <a:bodyPr wrap="square" rtlCol="0">
            <a:spAutoFit/>
          </a:bodyPr>
          <a:lstStyle/>
          <a:p>
            <a:r>
              <a:rPr lang="en-US" altLang="ja-JP" sz="1000" dirty="0">
                <a:solidFill>
                  <a:srgbClr val="0000FF"/>
                </a:solidFill>
                <a:latin typeface="HGSｺﾞｼｯｸE" panose="020B0900000000000000" pitchFamily="50" charset="-128"/>
                <a:ea typeface="HGSｺﾞｼｯｸE" panose="020B0900000000000000" pitchFamily="50" charset="-128"/>
              </a:rPr>
              <a:t>9</a:t>
            </a:r>
            <a:r>
              <a:rPr kumimoji="1" lang="en-US" altLang="ja-JP" sz="1000" dirty="0">
                <a:solidFill>
                  <a:srgbClr val="0000FF"/>
                </a:solidFill>
                <a:latin typeface="HGSｺﾞｼｯｸE" panose="020B0900000000000000" pitchFamily="50" charset="-128"/>
                <a:ea typeface="HGSｺﾞｼｯｸE" panose="020B0900000000000000" pitchFamily="50" charset="-128"/>
              </a:rPr>
              <a:t>:00</a:t>
            </a:r>
            <a:r>
              <a:rPr kumimoji="1" lang="ja-JP" altLang="en-US" sz="1000" dirty="0">
                <a:solidFill>
                  <a:srgbClr val="0000FF"/>
                </a:solidFill>
                <a:latin typeface="HGSｺﾞｼｯｸE" panose="020B0900000000000000" pitchFamily="50" charset="-128"/>
                <a:ea typeface="HGSｺﾞｼｯｸE" panose="020B0900000000000000" pitchFamily="50" charset="-128"/>
              </a:rPr>
              <a:t>～</a:t>
            </a:r>
            <a:r>
              <a:rPr kumimoji="1" lang="en-US" altLang="ja-JP" sz="1000" dirty="0">
                <a:solidFill>
                  <a:srgbClr val="0000FF"/>
                </a:solidFill>
                <a:latin typeface="HGSｺﾞｼｯｸE" panose="020B0900000000000000" pitchFamily="50" charset="-128"/>
                <a:ea typeface="HGSｺﾞｼｯｸE" panose="020B0900000000000000" pitchFamily="50" charset="-128"/>
              </a:rPr>
              <a:t>16:00</a:t>
            </a:r>
            <a:endParaRPr kumimoji="1" lang="ja-JP" altLang="en-US" sz="1000" dirty="0">
              <a:solidFill>
                <a:srgbClr val="0000FF"/>
              </a:solidFill>
              <a:latin typeface="HGSｺﾞｼｯｸE" panose="020B0900000000000000" pitchFamily="50" charset="-128"/>
              <a:ea typeface="HGSｺﾞｼｯｸE" panose="020B0900000000000000" pitchFamily="50" charset="-128"/>
            </a:endParaRPr>
          </a:p>
        </p:txBody>
      </p:sp>
      <p:sp>
        <p:nvSpPr>
          <p:cNvPr id="227" name="テキスト ボックス 226"/>
          <p:cNvSpPr txBox="1"/>
          <p:nvPr/>
        </p:nvSpPr>
        <p:spPr>
          <a:xfrm>
            <a:off x="823956" y="5687341"/>
            <a:ext cx="216000" cy="216000"/>
          </a:xfrm>
          <a:prstGeom prst="ellipse">
            <a:avLst/>
          </a:prstGeom>
          <a:solidFill>
            <a:srgbClr val="0000FF"/>
          </a:solidFill>
        </p:spPr>
        <p:txBody>
          <a:bodyPr wrap="square" rtlCol="0" anchor="ctr">
            <a:spAutoFit/>
          </a:bodyPr>
          <a:lstStyle/>
          <a:p>
            <a:pPr algn="ctr"/>
            <a:r>
              <a:rPr lang="ja-JP" altLang="en-US" sz="1050" dirty="0">
                <a:solidFill>
                  <a:schemeClr val="bg1"/>
                </a:solidFill>
                <a:latin typeface="HGP創英角ｺﾞｼｯｸUB" panose="020B0900000000000000" pitchFamily="50" charset="-128"/>
                <a:ea typeface="HGP創英角ｺﾞｼｯｸUB" panose="020B0900000000000000" pitchFamily="50" charset="-128"/>
              </a:rPr>
              <a:t>日</a:t>
            </a:r>
            <a:endParaRPr kumimoji="1" lang="ja-JP" altLang="en-US" sz="105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54" name="テキスト ボックス 253"/>
          <p:cNvSpPr txBox="1"/>
          <p:nvPr/>
        </p:nvSpPr>
        <p:spPr>
          <a:xfrm>
            <a:off x="248356" y="4861537"/>
            <a:ext cx="1174055" cy="261610"/>
          </a:xfrm>
          <a:prstGeom prst="rect">
            <a:avLst/>
          </a:prstGeom>
          <a:noFill/>
        </p:spPr>
        <p:txBody>
          <a:bodyPr wrap="square" rtlCol="0">
            <a:spAutoFit/>
          </a:bodyPr>
          <a:lstStyle/>
          <a:p>
            <a:r>
              <a:rPr lang="en-US" altLang="ja-JP" sz="1100" dirty="0">
                <a:solidFill>
                  <a:srgbClr val="0000FF"/>
                </a:solidFill>
                <a:latin typeface="HGSｺﾞｼｯｸE" panose="020B0900000000000000" pitchFamily="50" charset="-128"/>
                <a:ea typeface="HGSｺﾞｼｯｸE" panose="020B0900000000000000" pitchFamily="50" charset="-128"/>
              </a:rPr>
              <a:t>9</a:t>
            </a:r>
            <a:r>
              <a:rPr kumimoji="1" lang="en-US" altLang="ja-JP" sz="1100" dirty="0">
                <a:solidFill>
                  <a:srgbClr val="0000FF"/>
                </a:solidFill>
                <a:latin typeface="HGSｺﾞｼｯｸE" panose="020B0900000000000000" pitchFamily="50" charset="-128"/>
                <a:ea typeface="HGSｺﾞｼｯｸE" panose="020B0900000000000000" pitchFamily="50" charset="-128"/>
              </a:rPr>
              <a:t>:00</a:t>
            </a:r>
            <a:r>
              <a:rPr kumimoji="1" lang="ja-JP" altLang="en-US" sz="1100" dirty="0">
                <a:solidFill>
                  <a:srgbClr val="0000FF"/>
                </a:solidFill>
                <a:latin typeface="HGSｺﾞｼｯｸE" panose="020B0900000000000000" pitchFamily="50" charset="-128"/>
                <a:ea typeface="HGSｺﾞｼｯｸE" panose="020B0900000000000000" pitchFamily="50" charset="-128"/>
              </a:rPr>
              <a:t>～</a:t>
            </a:r>
            <a:r>
              <a:rPr kumimoji="1" lang="en-US" altLang="ja-JP" sz="1100" dirty="0">
                <a:solidFill>
                  <a:srgbClr val="0000FF"/>
                </a:solidFill>
                <a:latin typeface="HGSｺﾞｼｯｸE" panose="020B0900000000000000" pitchFamily="50" charset="-128"/>
                <a:ea typeface="HGSｺﾞｼｯｸE" panose="020B0900000000000000" pitchFamily="50" charset="-128"/>
              </a:rPr>
              <a:t>16:00</a:t>
            </a:r>
            <a:endParaRPr kumimoji="1" lang="ja-JP" altLang="en-US" sz="1100" dirty="0">
              <a:solidFill>
                <a:srgbClr val="0000FF"/>
              </a:solidFill>
              <a:latin typeface="HGSｺﾞｼｯｸE" panose="020B0900000000000000" pitchFamily="50" charset="-128"/>
              <a:ea typeface="HGSｺﾞｼｯｸE" panose="020B0900000000000000" pitchFamily="50" charset="-128"/>
            </a:endParaRPr>
          </a:p>
        </p:txBody>
      </p:sp>
      <p:sp>
        <p:nvSpPr>
          <p:cNvPr id="255" name="テキスト ボックス 254"/>
          <p:cNvSpPr txBox="1"/>
          <p:nvPr/>
        </p:nvSpPr>
        <p:spPr>
          <a:xfrm>
            <a:off x="221730" y="6131448"/>
            <a:ext cx="1174055" cy="261610"/>
          </a:xfrm>
          <a:prstGeom prst="rect">
            <a:avLst/>
          </a:prstGeom>
          <a:noFill/>
        </p:spPr>
        <p:txBody>
          <a:bodyPr wrap="square" rtlCol="0">
            <a:spAutoFit/>
          </a:bodyPr>
          <a:lstStyle/>
          <a:p>
            <a:r>
              <a:rPr lang="en-US" altLang="ja-JP" sz="1100" dirty="0">
                <a:solidFill>
                  <a:srgbClr val="0000FF"/>
                </a:solidFill>
                <a:latin typeface="HGSｺﾞｼｯｸE" panose="020B0900000000000000" pitchFamily="50" charset="-128"/>
                <a:ea typeface="HGSｺﾞｼｯｸE" panose="020B0900000000000000" pitchFamily="50" charset="-128"/>
              </a:rPr>
              <a:t>9</a:t>
            </a:r>
            <a:r>
              <a:rPr kumimoji="1" lang="en-US" altLang="ja-JP" sz="1100" dirty="0">
                <a:solidFill>
                  <a:srgbClr val="0000FF"/>
                </a:solidFill>
                <a:latin typeface="HGSｺﾞｼｯｸE" panose="020B0900000000000000" pitchFamily="50" charset="-128"/>
                <a:ea typeface="HGSｺﾞｼｯｸE" panose="020B0900000000000000" pitchFamily="50" charset="-128"/>
              </a:rPr>
              <a:t>:00</a:t>
            </a:r>
            <a:r>
              <a:rPr kumimoji="1" lang="ja-JP" altLang="en-US" sz="1100" dirty="0">
                <a:solidFill>
                  <a:srgbClr val="0000FF"/>
                </a:solidFill>
                <a:latin typeface="HGSｺﾞｼｯｸE" panose="020B0900000000000000" pitchFamily="50" charset="-128"/>
                <a:ea typeface="HGSｺﾞｼｯｸE" panose="020B0900000000000000" pitchFamily="50" charset="-128"/>
              </a:rPr>
              <a:t>～</a:t>
            </a:r>
            <a:r>
              <a:rPr kumimoji="1" lang="en-US" altLang="ja-JP" sz="1100" dirty="0">
                <a:solidFill>
                  <a:srgbClr val="0000FF"/>
                </a:solidFill>
                <a:latin typeface="HGSｺﾞｼｯｸE" panose="020B0900000000000000" pitchFamily="50" charset="-128"/>
                <a:ea typeface="HGSｺﾞｼｯｸE" panose="020B0900000000000000" pitchFamily="50" charset="-128"/>
              </a:rPr>
              <a:t>16:00</a:t>
            </a:r>
            <a:endParaRPr kumimoji="1" lang="ja-JP" altLang="en-US" sz="1100" dirty="0">
              <a:solidFill>
                <a:srgbClr val="0000FF"/>
              </a:solidFill>
              <a:latin typeface="HGSｺﾞｼｯｸE" panose="020B0900000000000000" pitchFamily="50" charset="-128"/>
              <a:ea typeface="HGSｺﾞｼｯｸE" panose="020B0900000000000000" pitchFamily="50" charset="-128"/>
            </a:endParaRPr>
          </a:p>
        </p:txBody>
      </p:sp>
      <p:sp>
        <p:nvSpPr>
          <p:cNvPr id="256" name="テキスト ボックス 255"/>
          <p:cNvSpPr txBox="1"/>
          <p:nvPr/>
        </p:nvSpPr>
        <p:spPr>
          <a:xfrm>
            <a:off x="243091" y="7267557"/>
            <a:ext cx="1174055" cy="261610"/>
          </a:xfrm>
          <a:prstGeom prst="rect">
            <a:avLst/>
          </a:prstGeom>
          <a:noFill/>
        </p:spPr>
        <p:txBody>
          <a:bodyPr wrap="square" rtlCol="0">
            <a:spAutoFit/>
          </a:bodyPr>
          <a:lstStyle/>
          <a:p>
            <a:r>
              <a:rPr lang="en-US" altLang="ja-JP" sz="1100" dirty="0">
                <a:solidFill>
                  <a:srgbClr val="0000FF"/>
                </a:solidFill>
                <a:latin typeface="HGSｺﾞｼｯｸE" panose="020B0900000000000000" pitchFamily="50" charset="-128"/>
                <a:ea typeface="HGSｺﾞｼｯｸE" panose="020B0900000000000000" pitchFamily="50" charset="-128"/>
              </a:rPr>
              <a:t>9</a:t>
            </a:r>
            <a:r>
              <a:rPr kumimoji="1" lang="en-US" altLang="ja-JP" sz="1100" dirty="0">
                <a:solidFill>
                  <a:srgbClr val="0000FF"/>
                </a:solidFill>
                <a:latin typeface="HGSｺﾞｼｯｸE" panose="020B0900000000000000" pitchFamily="50" charset="-128"/>
                <a:ea typeface="HGSｺﾞｼｯｸE" panose="020B0900000000000000" pitchFamily="50" charset="-128"/>
              </a:rPr>
              <a:t>:00</a:t>
            </a:r>
            <a:r>
              <a:rPr kumimoji="1" lang="ja-JP" altLang="en-US" sz="1100" dirty="0">
                <a:solidFill>
                  <a:srgbClr val="0000FF"/>
                </a:solidFill>
                <a:latin typeface="HGSｺﾞｼｯｸE" panose="020B0900000000000000" pitchFamily="50" charset="-128"/>
                <a:ea typeface="HGSｺﾞｼｯｸE" panose="020B0900000000000000" pitchFamily="50" charset="-128"/>
              </a:rPr>
              <a:t>～</a:t>
            </a:r>
            <a:r>
              <a:rPr kumimoji="1" lang="en-US" altLang="ja-JP" sz="1100" dirty="0">
                <a:solidFill>
                  <a:srgbClr val="0000FF"/>
                </a:solidFill>
                <a:latin typeface="HGSｺﾞｼｯｸE" panose="020B0900000000000000" pitchFamily="50" charset="-128"/>
                <a:ea typeface="HGSｺﾞｼｯｸE" panose="020B0900000000000000" pitchFamily="50" charset="-128"/>
              </a:rPr>
              <a:t>16:00</a:t>
            </a:r>
            <a:endParaRPr kumimoji="1" lang="ja-JP" altLang="en-US" sz="1100" dirty="0">
              <a:solidFill>
                <a:srgbClr val="0000FF"/>
              </a:solidFill>
              <a:latin typeface="HGSｺﾞｼｯｸE" panose="020B0900000000000000" pitchFamily="50" charset="-128"/>
              <a:ea typeface="HGSｺﾞｼｯｸE" panose="020B0900000000000000" pitchFamily="50" charset="-128"/>
            </a:endParaRPr>
          </a:p>
        </p:txBody>
      </p:sp>
      <p:sp>
        <p:nvSpPr>
          <p:cNvPr id="257" name="テキスト ボックス 256"/>
          <p:cNvSpPr txBox="1"/>
          <p:nvPr/>
        </p:nvSpPr>
        <p:spPr>
          <a:xfrm>
            <a:off x="275703" y="8414720"/>
            <a:ext cx="1174055" cy="261610"/>
          </a:xfrm>
          <a:prstGeom prst="rect">
            <a:avLst/>
          </a:prstGeom>
          <a:noFill/>
        </p:spPr>
        <p:txBody>
          <a:bodyPr wrap="square" rtlCol="0">
            <a:spAutoFit/>
          </a:bodyPr>
          <a:lstStyle/>
          <a:p>
            <a:r>
              <a:rPr lang="en-US" altLang="ja-JP" sz="1100" dirty="0">
                <a:solidFill>
                  <a:srgbClr val="0000FF"/>
                </a:solidFill>
                <a:latin typeface="HGSｺﾞｼｯｸE" panose="020B0900000000000000" pitchFamily="50" charset="-128"/>
                <a:ea typeface="HGSｺﾞｼｯｸE" panose="020B0900000000000000" pitchFamily="50" charset="-128"/>
              </a:rPr>
              <a:t>9</a:t>
            </a:r>
            <a:r>
              <a:rPr kumimoji="1" lang="en-US" altLang="ja-JP" sz="1100" dirty="0">
                <a:solidFill>
                  <a:srgbClr val="0000FF"/>
                </a:solidFill>
                <a:latin typeface="HGSｺﾞｼｯｸE" panose="020B0900000000000000" pitchFamily="50" charset="-128"/>
                <a:ea typeface="HGSｺﾞｼｯｸE" panose="020B0900000000000000" pitchFamily="50" charset="-128"/>
              </a:rPr>
              <a:t>:00</a:t>
            </a:r>
            <a:r>
              <a:rPr kumimoji="1" lang="ja-JP" altLang="en-US" sz="1100" dirty="0">
                <a:solidFill>
                  <a:srgbClr val="0000FF"/>
                </a:solidFill>
                <a:latin typeface="HGSｺﾞｼｯｸE" panose="020B0900000000000000" pitchFamily="50" charset="-128"/>
                <a:ea typeface="HGSｺﾞｼｯｸE" panose="020B0900000000000000" pitchFamily="50" charset="-128"/>
              </a:rPr>
              <a:t>～</a:t>
            </a:r>
            <a:r>
              <a:rPr kumimoji="1" lang="en-US" altLang="ja-JP" sz="1100" dirty="0">
                <a:solidFill>
                  <a:srgbClr val="0000FF"/>
                </a:solidFill>
                <a:latin typeface="HGSｺﾞｼｯｸE" panose="020B0900000000000000" pitchFamily="50" charset="-128"/>
                <a:ea typeface="HGSｺﾞｼｯｸE" panose="020B0900000000000000" pitchFamily="50" charset="-128"/>
              </a:rPr>
              <a:t>16:00</a:t>
            </a:r>
            <a:endParaRPr kumimoji="1" lang="ja-JP" altLang="en-US" sz="1100" dirty="0">
              <a:solidFill>
                <a:srgbClr val="0000FF"/>
              </a:solidFill>
              <a:latin typeface="HGSｺﾞｼｯｸE" panose="020B0900000000000000" pitchFamily="50" charset="-128"/>
              <a:ea typeface="HGSｺﾞｼｯｸE" panose="020B0900000000000000" pitchFamily="50" charset="-128"/>
            </a:endParaRPr>
          </a:p>
        </p:txBody>
      </p:sp>
      <p:pic>
        <p:nvPicPr>
          <p:cNvPr id="258" name="図 257"/>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762" y="2471327"/>
            <a:ext cx="468312" cy="306899"/>
          </a:xfrm>
          <a:prstGeom prst="rect">
            <a:avLst/>
          </a:prstGeom>
        </p:spPr>
      </p:pic>
      <p:sp>
        <p:nvSpPr>
          <p:cNvPr id="259" name="テキスト ボックス 258"/>
          <p:cNvSpPr txBox="1"/>
          <p:nvPr/>
        </p:nvSpPr>
        <p:spPr>
          <a:xfrm>
            <a:off x="-22080" y="2480202"/>
            <a:ext cx="500871" cy="276999"/>
          </a:xfrm>
          <a:prstGeom prst="rect">
            <a:avLst/>
          </a:prstGeom>
          <a:noFill/>
        </p:spPr>
        <p:txBody>
          <a:bodyPr wrap="square" rtlCol="0">
            <a:spAutoFit/>
          </a:bodyPr>
          <a:lstStyle/>
          <a:p>
            <a:pPr algn="ctr"/>
            <a:r>
              <a:rPr kumimoji="1" lang="en-US" altLang="ja-JP" sz="1200" dirty="0">
                <a:solidFill>
                  <a:srgbClr val="FF0000"/>
                </a:solidFill>
                <a:effectLst>
                  <a:glow rad="38100">
                    <a:schemeClr val="bg1"/>
                  </a:glow>
                </a:effectLst>
                <a:latin typeface="HGS創英角ｺﾞｼｯｸUB" panose="020B0900000000000000" pitchFamily="50" charset="-128"/>
                <a:ea typeface="HGS創英角ｺﾞｼｯｸUB" panose="020B0900000000000000" pitchFamily="50" charset="-128"/>
              </a:rPr>
              <a:t>Web</a:t>
            </a:r>
            <a:endParaRPr kumimoji="1" lang="ja-JP" altLang="en-US" sz="1200" dirty="0">
              <a:solidFill>
                <a:srgbClr val="FF0000"/>
              </a:solidFill>
              <a:effectLst>
                <a:glow rad="38100">
                  <a:schemeClr val="bg1"/>
                </a:glow>
              </a:effectLst>
              <a:latin typeface="HGS創英角ｺﾞｼｯｸUB" panose="020B0900000000000000" pitchFamily="50" charset="-128"/>
              <a:ea typeface="HGS創英角ｺﾞｼｯｸUB" panose="020B0900000000000000" pitchFamily="50" charset="-128"/>
            </a:endParaRPr>
          </a:p>
        </p:txBody>
      </p:sp>
      <p:pic>
        <p:nvPicPr>
          <p:cNvPr id="260" name="図 259"/>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42" y="3406126"/>
            <a:ext cx="455229" cy="301812"/>
          </a:xfrm>
          <a:prstGeom prst="rect">
            <a:avLst/>
          </a:prstGeom>
        </p:spPr>
      </p:pic>
      <p:sp>
        <p:nvSpPr>
          <p:cNvPr id="261" name="テキスト ボックス 260"/>
          <p:cNvSpPr txBox="1"/>
          <p:nvPr/>
        </p:nvSpPr>
        <p:spPr>
          <a:xfrm>
            <a:off x="-3252" y="3426968"/>
            <a:ext cx="439614" cy="246221"/>
          </a:xfrm>
          <a:prstGeom prst="rect">
            <a:avLst/>
          </a:prstGeom>
          <a:noFill/>
        </p:spPr>
        <p:txBody>
          <a:bodyPr wrap="square" rtlCol="0">
            <a:spAutoFit/>
          </a:bodyPr>
          <a:lstStyle/>
          <a:p>
            <a:pPr algn="ctr"/>
            <a:r>
              <a:rPr lang="ja-JP" altLang="en-US" sz="1000" dirty="0">
                <a:solidFill>
                  <a:srgbClr val="FF0000"/>
                </a:solidFill>
                <a:effectLst>
                  <a:glow rad="38100">
                    <a:schemeClr val="bg1"/>
                  </a:glow>
                </a:effectLst>
                <a:latin typeface="HGS創英角ｺﾞｼｯｸUB" panose="020B0900000000000000" pitchFamily="50" charset="-128"/>
                <a:ea typeface="HGS創英角ｺﾞｼｯｸUB" panose="020B0900000000000000" pitchFamily="50" charset="-128"/>
              </a:rPr>
              <a:t>実技</a:t>
            </a:r>
            <a:endParaRPr kumimoji="1" lang="ja-JP" altLang="en-US" sz="1000" dirty="0">
              <a:solidFill>
                <a:srgbClr val="FF0000"/>
              </a:solidFill>
              <a:effectLst>
                <a:glow rad="38100">
                  <a:schemeClr val="bg1"/>
                </a:glow>
              </a:effectLst>
              <a:latin typeface="HGS創英角ｺﾞｼｯｸUB" panose="020B0900000000000000" pitchFamily="50" charset="-128"/>
              <a:ea typeface="HGS創英角ｺﾞｼｯｸUB" panose="020B0900000000000000" pitchFamily="50" charset="-128"/>
            </a:endParaRPr>
          </a:p>
        </p:txBody>
      </p:sp>
      <p:sp>
        <p:nvSpPr>
          <p:cNvPr id="264" name="角丸四角形 263"/>
          <p:cNvSpPr/>
          <p:nvPr/>
        </p:nvSpPr>
        <p:spPr>
          <a:xfrm>
            <a:off x="273719" y="6495283"/>
            <a:ext cx="885929" cy="180000"/>
          </a:xfrm>
          <a:prstGeom prst="roundRect">
            <a:avLst>
              <a:gd name="adj" fmla="val 4083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5" name="テキスト ボックス 264"/>
          <p:cNvSpPr txBox="1"/>
          <p:nvPr/>
        </p:nvSpPr>
        <p:spPr>
          <a:xfrm>
            <a:off x="424361" y="6441006"/>
            <a:ext cx="667190" cy="261610"/>
          </a:xfrm>
          <a:prstGeom prst="rect">
            <a:avLst/>
          </a:prstGeom>
          <a:noFill/>
        </p:spPr>
        <p:txBody>
          <a:bodyPr wrap="square" rtlCol="0">
            <a:spAutoFit/>
          </a:bodyPr>
          <a:lstStyle/>
          <a:p>
            <a:r>
              <a:rPr lang="ja-JP" altLang="en-US" sz="1100" dirty="0">
                <a:solidFill>
                  <a:schemeClr val="bg1"/>
                </a:solidFill>
                <a:latin typeface="HGP創英角ｺﾞｼｯｸUB" panose="020B0900000000000000" pitchFamily="50" charset="-128"/>
                <a:ea typeface="HGP創英角ｺﾞｼｯｸUB" panose="020B0900000000000000" pitchFamily="50" charset="-128"/>
              </a:rPr>
              <a:t>建築系</a:t>
            </a:r>
            <a:endPar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66" name="角丸四角形 265"/>
          <p:cNvSpPr/>
          <p:nvPr/>
        </p:nvSpPr>
        <p:spPr>
          <a:xfrm>
            <a:off x="284176" y="7631065"/>
            <a:ext cx="885929" cy="180000"/>
          </a:xfrm>
          <a:prstGeom prst="roundRect">
            <a:avLst>
              <a:gd name="adj" fmla="val 4083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7" name="テキスト ボックス 266"/>
          <p:cNvSpPr txBox="1"/>
          <p:nvPr/>
        </p:nvSpPr>
        <p:spPr>
          <a:xfrm>
            <a:off x="434818" y="7574883"/>
            <a:ext cx="667190" cy="261610"/>
          </a:xfrm>
          <a:prstGeom prst="rect">
            <a:avLst/>
          </a:prstGeom>
          <a:noFill/>
        </p:spPr>
        <p:txBody>
          <a:bodyPr wrap="square" rtlCol="0">
            <a:spAutoFit/>
          </a:bodyPr>
          <a:lstStyle/>
          <a:p>
            <a:r>
              <a:rPr lang="ja-JP" altLang="en-US" sz="1100" dirty="0">
                <a:solidFill>
                  <a:schemeClr val="bg1"/>
                </a:solidFill>
                <a:latin typeface="HGP創英角ｺﾞｼｯｸUB" panose="020B0900000000000000" pitchFamily="50" charset="-128"/>
                <a:ea typeface="HGP創英角ｺﾞｼｯｸUB" panose="020B0900000000000000" pitchFamily="50" charset="-128"/>
              </a:rPr>
              <a:t>建築系</a:t>
            </a:r>
            <a:endParaRPr kumimoji="1" lang="ja-JP" altLang="en-US" sz="11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07" name="正方形/長方形 106"/>
          <p:cNvSpPr/>
          <p:nvPr/>
        </p:nvSpPr>
        <p:spPr>
          <a:xfrm>
            <a:off x="546577" y="5842906"/>
            <a:ext cx="346570" cy="400110"/>
          </a:xfrm>
          <a:prstGeom prst="rect">
            <a:avLst/>
          </a:prstGeom>
        </p:spPr>
        <p:txBody>
          <a:bodyPr wrap="none">
            <a:spAutoFit/>
          </a:bodyPr>
          <a:lstStyle/>
          <a:p>
            <a:r>
              <a:rPr lang="en-US" altLang="ja-JP" sz="2000" dirty="0">
                <a:solidFill>
                  <a:srgbClr val="0000FF"/>
                </a:solidFill>
                <a:latin typeface="HGP創英角ｺﾞｼｯｸUB" panose="020B0900000000000000" pitchFamily="50" charset="-128"/>
                <a:ea typeface="HGP創英角ｺﾞｼｯｸUB" panose="020B0900000000000000" pitchFamily="50" charset="-128"/>
              </a:rPr>
              <a:t>9</a:t>
            </a:r>
            <a:endParaRPr lang="en-US" altLang="ja-JP" sz="2400" dirty="0">
              <a:solidFill>
                <a:srgbClr val="0000FF"/>
              </a:solidFill>
              <a:latin typeface="HGP創英角ｺﾞｼｯｸUB" panose="020B0900000000000000" pitchFamily="50" charset="-128"/>
              <a:ea typeface="HGP創英角ｺﾞｼｯｸUB" panose="020B0900000000000000" pitchFamily="50" charset="-128"/>
            </a:endParaRPr>
          </a:p>
        </p:txBody>
      </p:sp>
      <p:sp>
        <p:nvSpPr>
          <p:cNvPr id="108" name="正方形/長方形 107"/>
          <p:cNvSpPr/>
          <p:nvPr/>
        </p:nvSpPr>
        <p:spPr>
          <a:xfrm>
            <a:off x="535264" y="5582447"/>
            <a:ext cx="346570" cy="400110"/>
          </a:xfrm>
          <a:prstGeom prst="rect">
            <a:avLst/>
          </a:prstGeom>
        </p:spPr>
        <p:txBody>
          <a:bodyPr wrap="none">
            <a:spAutoFit/>
          </a:bodyPr>
          <a:lstStyle/>
          <a:p>
            <a:r>
              <a:rPr lang="en-US" altLang="ja-JP" sz="2000" dirty="0">
                <a:solidFill>
                  <a:srgbClr val="0000FF"/>
                </a:solidFill>
                <a:latin typeface="HGP創英角ｺﾞｼｯｸUB" panose="020B0900000000000000" pitchFamily="50" charset="-128"/>
                <a:ea typeface="HGP創英角ｺﾞｼｯｸUB" panose="020B0900000000000000" pitchFamily="50" charset="-128"/>
              </a:rPr>
              <a:t>3</a:t>
            </a:r>
            <a:endParaRPr lang="en-US" altLang="ja-JP" sz="2400" dirty="0">
              <a:solidFill>
                <a:srgbClr val="0000FF"/>
              </a:solidFill>
              <a:latin typeface="HGP創英角ｺﾞｼｯｸUB" panose="020B0900000000000000" pitchFamily="50" charset="-128"/>
              <a:ea typeface="HGP創英角ｺﾞｼｯｸUB" panose="020B0900000000000000" pitchFamily="50" charset="-128"/>
            </a:endParaRPr>
          </a:p>
        </p:txBody>
      </p:sp>
      <p:sp>
        <p:nvSpPr>
          <p:cNvPr id="109" name="テキスト ボックス 108"/>
          <p:cNvSpPr txBox="1"/>
          <p:nvPr/>
        </p:nvSpPr>
        <p:spPr>
          <a:xfrm>
            <a:off x="829587" y="4228187"/>
            <a:ext cx="252000" cy="252000"/>
          </a:xfrm>
          <a:prstGeom prst="ellipse">
            <a:avLst/>
          </a:prstGeom>
          <a:solidFill>
            <a:srgbClr val="0000FF"/>
          </a:solidFill>
        </p:spPr>
        <p:txBody>
          <a:bodyPr wrap="square" rtlCol="0" anchor="ctr">
            <a:spAutoFit/>
          </a:bodyPr>
          <a:lstStyle/>
          <a:p>
            <a:pPr algn="ctr"/>
            <a:r>
              <a:rPr kumimoji="1" lang="ja-JP" altLang="en-US" sz="1050" dirty="0">
                <a:solidFill>
                  <a:schemeClr val="bg1"/>
                </a:solidFill>
                <a:latin typeface="HGP創英角ｺﾞｼｯｸUB" panose="020B0900000000000000" pitchFamily="50" charset="-128"/>
                <a:ea typeface="HGP創英角ｺﾞｼｯｸUB" panose="020B0900000000000000" pitchFamily="50" charset="-128"/>
              </a:rPr>
              <a:t>土</a:t>
            </a:r>
          </a:p>
        </p:txBody>
      </p:sp>
      <p:sp>
        <p:nvSpPr>
          <p:cNvPr id="110" name="テキスト ボックス 109"/>
          <p:cNvSpPr txBox="1"/>
          <p:nvPr/>
        </p:nvSpPr>
        <p:spPr>
          <a:xfrm>
            <a:off x="823956" y="4591429"/>
            <a:ext cx="252000" cy="252000"/>
          </a:xfrm>
          <a:prstGeom prst="ellipse">
            <a:avLst/>
          </a:prstGeom>
          <a:solidFill>
            <a:srgbClr val="0000FF"/>
          </a:solidFill>
        </p:spPr>
        <p:txBody>
          <a:bodyPr wrap="square" rtlCol="0" anchor="ctr">
            <a:spAutoFit/>
          </a:bodyPr>
          <a:lstStyle/>
          <a:p>
            <a:pPr algn="ctr"/>
            <a:r>
              <a:rPr lang="ja-JP" altLang="en-US" sz="1050" dirty="0">
                <a:solidFill>
                  <a:schemeClr val="bg1"/>
                </a:solidFill>
                <a:latin typeface="HGP創英角ｺﾞｼｯｸUB" panose="020B0900000000000000" pitchFamily="50" charset="-128"/>
                <a:ea typeface="HGP創英角ｺﾞｼｯｸUB" panose="020B0900000000000000" pitchFamily="50" charset="-128"/>
              </a:rPr>
              <a:t>土</a:t>
            </a:r>
            <a:endParaRPr kumimoji="1" lang="ja-JP" altLang="en-US" sz="105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11" name="テキスト ボックス 110"/>
          <p:cNvSpPr txBox="1"/>
          <p:nvPr/>
        </p:nvSpPr>
        <p:spPr>
          <a:xfrm>
            <a:off x="959286" y="2437547"/>
            <a:ext cx="216000" cy="216000"/>
          </a:xfrm>
          <a:prstGeom prst="ellipse">
            <a:avLst/>
          </a:prstGeom>
          <a:solidFill>
            <a:srgbClr val="0000FF"/>
          </a:solidFill>
        </p:spPr>
        <p:txBody>
          <a:bodyPr wrap="square" rtlCol="0" anchor="ctr">
            <a:spAutoFit/>
          </a:bodyPr>
          <a:lstStyle/>
          <a:p>
            <a:pPr algn="ctr"/>
            <a:r>
              <a:rPr lang="ja-JP" altLang="en-US" sz="1050" dirty="0">
                <a:solidFill>
                  <a:schemeClr val="bg1"/>
                </a:solidFill>
                <a:latin typeface="HGP創英角ｺﾞｼｯｸUB" panose="020B0900000000000000" pitchFamily="50" charset="-128"/>
                <a:ea typeface="HGP創英角ｺﾞｼｯｸUB" panose="020B0900000000000000" pitchFamily="50" charset="-128"/>
              </a:rPr>
              <a:t>火</a:t>
            </a:r>
            <a:endParaRPr kumimoji="1" lang="ja-JP" altLang="en-US" sz="105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15" name="テキスト ボックス 114"/>
          <p:cNvSpPr txBox="1"/>
          <p:nvPr/>
        </p:nvSpPr>
        <p:spPr>
          <a:xfrm>
            <a:off x="958875" y="2683549"/>
            <a:ext cx="216000" cy="216000"/>
          </a:xfrm>
          <a:prstGeom prst="ellipse">
            <a:avLst/>
          </a:prstGeom>
          <a:solidFill>
            <a:srgbClr val="0000FF"/>
          </a:solidFill>
        </p:spPr>
        <p:txBody>
          <a:bodyPr wrap="square" rtlCol="0" anchor="ctr">
            <a:spAutoFit/>
          </a:bodyPr>
          <a:lstStyle/>
          <a:p>
            <a:pPr algn="ctr"/>
            <a:r>
              <a:rPr lang="ja-JP" altLang="en-US" sz="1050" dirty="0">
                <a:solidFill>
                  <a:schemeClr val="bg1"/>
                </a:solidFill>
                <a:latin typeface="HGP創英角ｺﾞｼｯｸUB" panose="020B0900000000000000" pitchFamily="50" charset="-128"/>
                <a:ea typeface="HGP創英角ｺﾞｼｯｸUB" panose="020B0900000000000000" pitchFamily="50" charset="-128"/>
              </a:rPr>
              <a:t>木</a:t>
            </a:r>
            <a:endParaRPr kumimoji="1" lang="ja-JP" altLang="en-US" sz="105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16" name="テキスト ボックス 115"/>
          <p:cNvSpPr txBox="1"/>
          <p:nvPr/>
        </p:nvSpPr>
        <p:spPr>
          <a:xfrm>
            <a:off x="958875" y="2937329"/>
            <a:ext cx="216000" cy="216000"/>
          </a:xfrm>
          <a:prstGeom prst="ellipse">
            <a:avLst/>
          </a:prstGeom>
          <a:solidFill>
            <a:srgbClr val="0000FF"/>
          </a:solidFill>
        </p:spPr>
        <p:txBody>
          <a:bodyPr wrap="square" rtlCol="0" anchor="ctr">
            <a:spAutoFit/>
          </a:bodyPr>
          <a:lstStyle/>
          <a:p>
            <a:pPr algn="ctr"/>
            <a:r>
              <a:rPr lang="ja-JP" altLang="en-US" sz="1050" dirty="0">
                <a:solidFill>
                  <a:schemeClr val="bg1"/>
                </a:solidFill>
                <a:latin typeface="HGP創英角ｺﾞｼｯｸUB" panose="020B0900000000000000" pitchFamily="50" charset="-128"/>
                <a:ea typeface="HGP創英角ｺﾞｼｯｸUB" panose="020B0900000000000000" pitchFamily="50" charset="-128"/>
              </a:rPr>
              <a:t>火</a:t>
            </a:r>
            <a:endParaRPr kumimoji="1" lang="ja-JP" altLang="en-US" sz="105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17" name="テキスト ボックス 116"/>
          <p:cNvSpPr txBox="1"/>
          <p:nvPr/>
        </p:nvSpPr>
        <p:spPr>
          <a:xfrm>
            <a:off x="965350" y="3393487"/>
            <a:ext cx="216000" cy="216000"/>
          </a:xfrm>
          <a:prstGeom prst="ellipse">
            <a:avLst/>
          </a:prstGeom>
          <a:solidFill>
            <a:srgbClr val="0000FF"/>
          </a:solidFill>
        </p:spPr>
        <p:txBody>
          <a:bodyPr wrap="square" rtlCol="0" anchor="ctr">
            <a:spAutoFit/>
          </a:bodyPr>
          <a:lstStyle/>
          <a:p>
            <a:pPr algn="ctr"/>
            <a:r>
              <a:rPr lang="ja-JP" altLang="en-US" sz="1050" dirty="0">
                <a:solidFill>
                  <a:schemeClr val="bg1"/>
                </a:solidFill>
                <a:latin typeface="HGP創英角ｺﾞｼｯｸUB" panose="020B0900000000000000" pitchFamily="50" charset="-128"/>
                <a:ea typeface="HGP創英角ｺﾞｼｯｸUB" panose="020B0900000000000000" pitchFamily="50" charset="-128"/>
              </a:rPr>
              <a:t>木</a:t>
            </a:r>
            <a:endParaRPr kumimoji="1" lang="ja-JP" altLang="en-US" sz="105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2" name="正方形/長方形 41"/>
          <p:cNvSpPr/>
          <p:nvPr/>
        </p:nvSpPr>
        <p:spPr>
          <a:xfrm>
            <a:off x="508224" y="6896850"/>
            <a:ext cx="378630" cy="461665"/>
          </a:xfrm>
          <a:prstGeom prst="rect">
            <a:avLst/>
          </a:prstGeom>
        </p:spPr>
        <p:txBody>
          <a:bodyPr wrap="none">
            <a:spAutoFit/>
          </a:bodyPr>
          <a:lstStyle/>
          <a:p>
            <a:r>
              <a:rPr lang="en-US" altLang="ja-JP" sz="2400" dirty="0">
                <a:solidFill>
                  <a:srgbClr val="0000FF"/>
                </a:solidFill>
                <a:latin typeface="HGP創英角ｺﾞｼｯｸUB" panose="020B0900000000000000" pitchFamily="50" charset="-128"/>
                <a:ea typeface="HGP創英角ｺﾞｼｯｸUB" panose="020B0900000000000000" pitchFamily="50" charset="-128"/>
              </a:rPr>
              <a:t>3</a:t>
            </a:r>
            <a:endParaRPr lang="ja-JP" altLang="en-US" sz="1600" dirty="0">
              <a:solidFill>
                <a:srgbClr val="0000FF"/>
              </a:solidFill>
              <a:latin typeface="HGP創英角ｺﾞｼｯｸUB" panose="020B0900000000000000" pitchFamily="50" charset="-128"/>
              <a:ea typeface="HGP創英角ｺﾞｼｯｸUB" panose="020B0900000000000000" pitchFamily="50" charset="-128"/>
            </a:endParaRPr>
          </a:p>
        </p:txBody>
      </p:sp>
      <p:sp>
        <p:nvSpPr>
          <p:cNvPr id="43" name="正方形/長方形 42"/>
          <p:cNvSpPr/>
          <p:nvPr/>
        </p:nvSpPr>
        <p:spPr>
          <a:xfrm>
            <a:off x="209748" y="8000802"/>
            <a:ext cx="769763" cy="461665"/>
          </a:xfrm>
          <a:prstGeom prst="rect">
            <a:avLst/>
          </a:prstGeom>
        </p:spPr>
        <p:txBody>
          <a:bodyPr wrap="none">
            <a:spAutoFit/>
          </a:bodyPr>
          <a:lstStyle/>
          <a:p>
            <a:r>
              <a:rPr lang="en-US" altLang="ja-JP" sz="1200" dirty="0">
                <a:solidFill>
                  <a:srgbClr val="0000FF"/>
                </a:solidFill>
                <a:latin typeface="HGS創英角ｺﾞｼｯｸUB" panose="020B0900000000000000" pitchFamily="50" charset="-128"/>
                <a:ea typeface="HGS創英角ｺﾞｼｯｸUB" panose="020B0900000000000000" pitchFamily="50" charset="-128"/>
              </a:rPr>
              <a:t>10 / </a:t>
            </a:r>
            <a:r>
              <a:rPr lang="en-US" altLang="ja-JP" sz="2400" dirty="0">
                <a:solidFill>
                  <a:srgbClr val="0000FF"/>
                </a:solidFill>
                <a:latin typeface="HGS創英角ｺﾞｼｯｸUB" panose="020B0900000000000000" pitchFamily="50" charset="-128"/>
                <a:ea typeface="HGS創英角ｺﾞｼｯｸUB" panose="020B0900000000000000" pitchFamily="50" charset="-128"/>
              </a:rPr>
              <a:t>1</a:t>
            </a:r>
            <a:endParaRPr lang="ja-JP" altLang="en-US" sz="1600" dirty="0">
              <a:solidFill>
                <a:srgbClr val="0000FF"/>
              </a:solidFill>
              <a:latin typeface="HGS創英角ｺﾞｼｯｸUB" panose="020B0900000000000000" pitchFamily="50" charset="-128"/>
              <a:ea typeface="HGS創英角ｺﾞｼｯｸUB" panose="020B0900000000000000" pitchFamily="50" charset="-128"/>
            </a:endParaRPr>
          </a:p>
        </p:txBody>
      </p:sp>
      <p:sp>
        <p:nvSpPr>
          <p:cNvPr id="44" name="テキスト ボックス 43"/>
          <p:cNvSpPr txBox="1"/>
          <p:nvPr/>
        </p:nvSpPr>
        <p:spPr>
          <a:xfrm rot="20920838">
            <a:off x="1167000" y="5165586"/>
            <a:ext cx="733425" cy="276999"/>
          </a:xfrm>
          <a:prstGeom prst="rect">
            <a:avLst/>
          </a:prstGeom>
          <a:noFill/>
        </p:spPr>
        <p:txBody>
          <a:bodyPr wrap="square" rtlCol="0">
            <a:spAutoFit/>
          </a:bodyPr>
          <a:lstStyle/>
          <a:p>
            <a:r>
              <a:rPr kumimoji="1" lang="en-US" altLang="ja-JP" sz="1200" b="1" dirty="0">
                <a:ln w="6350">
                  <a:solidFill>
                    <a:schemeClr val="bg1"/>
                  </a:solidFill>
                  <a:prstDash val="solid"/>
                </a:ln>
                <a:solidFill>
                  <a:srgbClr val="FF0000"/>
                </a:solidFill>
                <a:effectLst>
                  <a:outerShdw blurRad="12700" dist="38100" dir="2700000" algn="tl" rotWithShape="0">
                    <a:schemeClr val="bg1">
                      <a:lumMod val="50000"/>
                    </a:schemeClr>
                  </a:outerShdw>
                </a:effectLst>
                <a:latin typeface="Berlin Sans FB Demi" panose="020E0802020502020306" pitchFamily="34" charset="0"/>
              </a:rPr>
              <a:t>NEW!</a:t>
            </a:r>
            <a:endParaRPr kumimoji="1" lang="ja-JP" altLang="en-US" sz="1200" b="1" dirty="0">
              <a:ln w="6350">
                <a:solidFill>
                  <a:schemeClr val="bg1"/>
                </a:solidFill>
                <a:prstDash val="solid"/>
              </a:ln>
              <a:solidFill>
                <a:srgbClr val="FF0000"/>
              </a:solidFill>
              <a:effectLst>
                <a:outerShdw blurRad="12700" dist="38100" dir="2700000" algn="tl" rotWithShape="0">
                  <a:schemeClr val="bg1">
                    <a:lumMod val="50000"/>
                  </a:schemeClr>
                </a:outerShdw>
              </a:effectLst>
              <a:latin typeface="Berlin Sans FB Demi" panose="020E0802020502020306" pitchFamily="34" charset="0"/>
            </a:endParaRPr>
          </a:p>
        </p:txBody>
      </p:sp>
      <p:pic>
        <p:nvPicPr>
          <p:cNvPr id="45" name="図 44"/>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1999" y="9188179"/>
            <a:ext cx="815692" cy="293971"/>
          </a:xfrm>
          <a:prstGeom prst="rect">
            <a:avLst/>
          </a:prstGeom>
        </p:spPr>
      </p:pic>
      <p:pic>
        <p:nvPicPr>
          <p:cNvPr id="46" name="図 45"/>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rot="21279474">
            <a:off x="11085" y="1855549"/>
            <a:ext cx="1487226" cy="588615"/>
          </a:xfrm>
          <a:prstGeom prst="rect">
            <a:avLst/>
          </a:prstGeom>
        </p:spPr>
      </p:pic>
      <p:sp>
        <p:nvSpPr>
          <p:cNvPr id="194" name="テキスト ボックス 193"/>
          <p:cNvSpPr txBox="1"/>
          <p:nvPr/>
        </p:nvSpPr>
        <p:spPr>
          <a:xfrm rot="21323845">
            <a:off x="106842" y="1920758"/>
            <a:ext cx="1333861" cy="446276"/>
          </a:xfrm>
          <a:prstGeom prst="rect">
            <a:avLst/>
          </a:prstGeom>
          <a:noFill/>
        </p:spPr>
        <p:txBody>
          <a:bodyPr wrap="square" rtlCol="0">
            <a:spAutoFit/>
          </a:bodyPr>
          <a:lstStyle/>
          <a:p>
            <a:pPr algn="ctr"/>
            <a:r>
              <a:rPr lang="ja-JP" altLang="en-US" sz="1100" dirty="0">
                <a:effectLst>
                  <a:glow rad="76200">
                    <a:schemeClr val="bg1"/>
                  </a:glow>
                </a:effectLst>
                <a:latin typeface="HGP創英角ｺﾞｼｯｸUB" panose="020B0900000000000000" pitchFamily="50" charset="-128"/>
                <a:ea typeface="HGP創英角ｺﾞｼｯｸUB" panose="020B0900000000000000" pitchFamily="50" charset="-128"/>
              </a:rPr>
              <a:t>昨年</a:t>
            </a:r>
            <a:r>
              <a:rPr lang="ja-JP" altLang="en-US" sz="1100" dirty="0">
                <a:solidFill>
                  <a:srgbClr val="FF0000"/>
                </a:solidFill>
                <a:effectLst>
                  <a:glow rad="76200">
                    <a:schemeClr val="bg1"/>
                  </a:glow>
                </a:effectLst>
                <a:latin typeface="HGP創英角ｺﾞｼｯｸUB" panose="020B0900000000000000" pitchFamily="50" charset="-128"/>
                <a:ea typeface="HGP創英角ｺﾞｼｯｸUB" panose="020B0900000000000000" pitchFamily="50" charset="-128"/>
              </a:rPr>
              <a:t>大好評</a:t>
            </a:r>
            <a:r>
              <a:rPr lang="ja-JP" altLang="en-US" sz="1100" dirty="0">
                <a:effectLst>
                  <a:glow rad="76200">
                    <a:schemeClr val="bg1"/>
                  </a:glow>
                </a:effectLst>
                <a:latin typeface="HGP創英角ｺﾞｼｯｸUB" panose="020B0900000000000000" pitchFamily="50" charset="-128"/>
                <a:ea typeface="HGP創英角ｺﾞｼｯｸUB" panose="020B0900000000000000" pitchFamily="50" charset="-128"/>
              </a:rPr>
              <a:t>につき、</a:t>
            </a:r>
            <a:endParaRPr lang="en-US" altLang="ja-JP" sz="1100" dirty="0">
              <a:effectLst>
                <a:glow rad="76200">
                  <a:schemeClr val="bg1"/>
                </a:glow>
              </a:effectLst>
              <a:latin typeface="HGP創英角ｺﾞｼｯｸUB" panose="020B0900000000000000" pitchFamily="50" charset="-128"/>
              <a:ea typeface="HGP創英角ｺﾞｼｯｸUB" panose="020B0900000000000000" pitchFamily="50" charset="-128"/>
            </a:endParaRPr>
          </a:p>
          <a:p>
            <a:pPr algn="ctr"/>
            <a:r>
              <a:rPr lang="ja-JP" altLang="en-US" sz="1200" dirty="0">
                <a:solidFill>
                  <a:srgbClr val="FF0000"/>
                </a:solidFill>
                <a:effectLst>
                  <a:glow rad="76200">
                    <a:schemeClr val="bg1"/>
                  </a:glow>
                </a:effectLst>
                <a:latin typeface="HGP創英角ｺﾞｼｯｸUB" panose="020B0900000000000000" pitchFamily="50" charset="-128"/>
                <a:ea typeface="HGP創英角ｺﾞｼｯｸUB" panose="020B0900000000000000" pitchFamily="50" charset="-128"/>
              </a:rPr>
              <a:t>今年も開講決定</a:t>
            </a:r>
            <a:r>
              <a:rPr lang="en-US" altLang="ja-JP" sz="1200" dirty="0">
                <a:solidFill>
                  <a:srgbClr val="FF0000"/>
                </a:solidFill>
                <a:effectLst>
                  <a:glow rad="76200">
                    <a:schemeClr val="bg1"/>
                  </a:glow>
                </a:effectLst>
                <a:latin typeface="HGP創英角ｺﾞｼｯｸUB" panose="020B0900000000000000" pitchFamily="50" charset="-128"/>
                <a:ea typeface="HGP創英角ｺﾞｼｯｸUB" panose="020B0900000000000000" pitchFamily="50" charset="-128"/>
              </a:rPr>
              <a:t>!!</a:t>
            </a:r>
            <a:endParaRPr kumimoji="1" lang="ja-JP" altLang="en-US" sz="1200" dirty="0">
              <a:solidFill>
                <a:srgbClr val="FF0000"/>
              </a:solidFill>
              <a:effectLst>
                <a:glow rad="76200">
                  <a:schemeClr val="bg1"/>
                </a:glow>
              </a:effectLst>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4106886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79396" y="61628"/>
          <a:ext cx="6299208" cy="9839883"/>
        </p:xfrm>
        <a:graphic>
          <a:graphicData uri="http://schemas.openxmlformats.org/drawingml/2006/table">
            <a:tbl>
              <a:tblPr/>
              <a:tblGrid>
                <a:gridCol w="174978">
                  <a:extLst>
                    <a:ext uri="{9D8B030D-6E8A-4147-A177-3AD203B41FA5}">
                      <a16:colId xmlns:a16="http://schemas.microsoft.com/office/drawing/2014/main" val="271625539"/>
                    </a:ext>
                  </a:extLst>
                </a:gridCol>
                <a:gridCol w="174978">
                  <a:extLst>
                    <a:ext uri="{9D8B030D-6E8A-4147-A177-3AD203B41FA5}">
                      <a16:colId xmlns:a16="http://schemas.microsoft.com/office/drawing/2014/main" val="2462657716"/>
                    </a:ext>
                  </a:extLst>
                </a:gridCol>
                <a:gridCol w="174978">
                  <a:extLst>
                    <a:ext uri="{9D8B030D-6E8A-4147-A177-3AD203B41FA5}">
                      <a16:colId xmlns:a16="http://schemas.microsoft.com/office/drawing/2014/main" val="3385080238"/>
                    </a:ext>
                  </a:extLst>
                </a:gridCol>
                <a:gridCol w="174978">
                  <a:extLst>
                    <a:ext uri="{9D8B030D-6E8A-4147-A177-3AD203B41FA5}">
                      <a16:colId xmlns:a16="http://schemas.microsoft.com/office/drawing/2014/main" val="3096216083"/>
                    </a:ext>
                  </a:extLst>
                </a:gridCol>
                <a:gridCol w="174978">
                  <a:extLst>
                    <a:ext uri="{9D8B030D-6E8A-4147-A177-3AD203B41FA5}">
                      <a16:colId xmlns:a16="http://schemas.microsoft.com/office/drawing/2014/main" val="1861762732"/>
                    </a:ext>
                  </a:extLst>
                </a:gridCol>
                <a:gridCol w="174978">
                  <a:extLst>
                    <a:ext uri="{9D8B030D-6E8A-4147-A177-3AD203B41FA5}">
                      <a16:colId xmlns:a16="http://schemas.microsoft.com/office/drawing/2014/main" val="1629662968"/>
                    </a:ext>
                  </a:extLst>
                </a:gridCol>
                <a:gridCol w="174978">
                  <a:extLst>
                    <a:ext uri="{9D8B030D-6E8A-4147-A177-3AD203B41FA5}">
                      <a16:colId xmlns:a16="http://schemas.microsoft.com/office/drawing/2014/main" val="209989839"/>
                    </a:ext>
                  </a:extLst>
                </a:gridCol>
                <a:gridCol w="174978">
                  <a:extLst>
                    <a:ext uri="{9D8B030D-6E8A-4147-A177-3AD203B41FA5}">
                      <a16:colId xmlns:a16="http://schemas.microsoft.com/office/drawing/2014/main" val="3925363902"/>
                    </a:ext>
                  </a:extLst>
                </a:gridCol>
                <a:gridCol w="174978">
                  <a:extLst>
                    <a:ext uri="{9D8B030D-6E8A-4147-A177-3AD203B41FA5}">
                      <a16:colId xmlns:a16="http://schemas.microsoft.com/office/drawing/2014/main" val="665386245"/>
                    </a:ext>
                  </a:extLst>
                </a:gridCol>
                <a:gridCol w="174978">
                  <a:extLst>
                    <a:ext uri="{9D8B030D-6E8A-4147-A177-3AD203B41FA5}">
                      <a16:colId xmlns:a16="http://schemas.microsoft.com/office/drawing/2014/main" val="2840462167"/>
                    </a:ext>
                  </a:extLst>
                </a:gridCol>
                <a:gridCol w="174978">
                  <a:extLst>
                    <a:ext uri="{9D8B030D-6E8A-4147-A177-3AD203B41FA5}">
                      <a16:colId xmlns:a16="http://schemas.microsoft.com/office/drawing/2014/main" val="1529802667"/>
                    </a:ext>
                  </a:extLst>
                </a:gridCol>
                <a:gridCol w="174978">
                  <a:extLst>
                    <a:ext uri="{9D8B030D-6E8A-4147-A177-3AD203B41FA5}">
                      <a16:colId xmlns:a16="http://schemas.microsoft.com/office/drawing/2014/main" val="3290622774"/>
                    </a:ext>
                  </a:extLst>
                </a:gridCol>
                <a:gridCol w="174978">
                  <a:extLst>
                    <a:ext uri="{9D8B030D-6E8A-4147-A177-3AD203B41FA5}">
                      <a16:colId xmlns:a16="http://schemas.microsoft.com/office/drawing/2014/main" val="2504747511"/>
                    </a:ext>
                  </a:extLst>
                </a:gridCol>
                <a:gridCol w="174978">
                  <a:extLst>
                    <a:ext uri="{9D8B030D-6E8A-4147-A177-3AD203B41FA5}">
                      <a16:colId xmlns:a16="http://schemas.microsoft.com/office/drawing/2014/main" val="1810110410"/>
                    </a:ext>
                  </a:extLst>
                </a:gridCol>
                <a:gridCol w="174978">
                  <a:extLst>
                    <a:ext uri="{9D8B030D-6E8A-4147-A177-3AD203B41FA5}">
                      <a16:colId xmlns:a16="http://schemas.microsoft.com/office/drawing/2014/main" val="2993548559"/>
                    </a:ext>
                  </a:extLst>
                </a:gridCol>
                <a:gridCol w="174978">
                  <a:extLst>
                    <a:ext uri="{9D8B030D-6E8A-4147-A177-3AD203B41FA5}">
                      <a16:colId xmlns:a16="http://schemas.microsoft.com/office/drawing/2014/main" val="427548562"/>
                    </a:ext>
                  </a:extLst>
                </a:gridCol>
                <a:gridCol w="174978">
                  <a:extLst>
                    <a:ext uri="{9D8B030D-6E8A-4147-A177-3AD203B41FA5}">
                      <a16:colId xmlns:a16="http://schemas.microsoft.com/office/drawing/2014/main" val="373870100"/>
                    </a:ext>
                  </a:extLst>
                </a:gridCol>
                <a:gridCol w="174978">
                  <a:extLst>
                    <a:ext uri="{9D8B030D-6E8A-4147-A177-3AD203B41FA5}">
                      <a16:colId xmlns:a16="http://schemas.microsoft.com/office/drawing/2014/main" val="1770043605"/>
                    </a:ext>
                  </a:extLst>
                </a:gridCol>
                <a:gridCol w="174978">
                  <a:extLst>
                    <a:ext uri="{9D8B030D-6E8A-4147-A177-3AD203B41FA5}">
                      <a16:colId xmlns:a16="http://schemas.microsoft.com/office/drawing/2014/main" val="1904200013"/>
                    </a:ext>
                  </a:extLst>
                </a:gridCol>
                <a:gridCol w="174978">
                  <a:extLst>
                    <a:ext uri="{9D8B030D-6E8A-4147-A177-3AD203B41FA5}">
                      <a16:colId xmlns:a16="http://schemas.microsoft.com/office/drawing/2014/main" val="3941169658"/>
                    </a:ext>
                  </a:extLst>
                </a:gridCol>
                <a:gridCol w="174978">
                  <a:extLst>
                    <a:ext uri="{9D8B030D-6E8A-4147-A177-3AD203B41FA5}">
                      <a16:colId xmlns:a16="http://schemas.microsoft.com/office/drawing/2014/main" val="1173961710"/>
                    </a:ext>
                  </a:extLst>
                </a:gridCol>
                <a:gridCol w="174978">
                  <a:extLst>
                    <a:ext uri="{9D8B030D-6E8A-4147-A177-3AD203B41FA5}">
                      <a16:colId xmlns:a16="http://schemas.microsoft.com/office/drawing/2014/main" val="1639625126"/>
                    </a:ext>
                  </a:extLst>
                </a:gridCol>
                <a:gridCol w="174978">
                  <a:extLst>
                    <a:ext uri="{9D8B030D-6E8A-4147-A177-3AD203B41FA5}">
                      <a16:colId xmlns:a16="http://schemas.microsoft.com/office/drawing/2014/main" val="2070064586"/>
                    </a:ext>
                  </a:extLst>
                </a:gridCol>
                <a:gridCol w="174978">
                  <a:extLst>
                    <a:ext uri="{9D8B030D-6E8A-4147-A177-3AD203B41FA5}">
                      <a16:colId xmlns:a16="http://schemas.microsoft.com/office/drawing/2014/main" val="844050778"/>
                    </a:ext>
                  </a:extLst>
                </a:gridCol>
                <a:gridCol w="174978">
                  <a:extLst>
                    <a:ext uri="{9D8B030D-6E8A-4147-A177-3AD203B41FA5}">
                      <a16:colId xmlns:a16="http://schemas.microsoft.com/office/drawing/2014/main" val="1448870109"/>
                    </a:ext>
                  </a:extLst>
                </a:gridCol>
                <a:gridCol w="174978">
                  <a:extLst>
                    <a:ext uri="{9D8B030D-6E8A-4147-A177-3AD203B41FA5}">
                      <a16:colId xmlns:a16="http://schemas.microsoft.com/office/drawing/2014/main" val="4082848338"/>
                    </a:ext>
                  </a:extLst>
                </a:gridCol>
                <a:gridCol w="174978">
                  <a:extLst>
                    <a:ext uri="{9D8B030D-6E8A-4147-A177-3AD203B41FA5}">
                      <a16:colId xmlns:a16="http://schemas.microsoft.com/office/drawing/2014/main" val="3457532609"/>
                    </a:ext>
                  </a:extLst>
                </a:gridCol>
                <a:gridCol w="174978">
                  <a:extLst>
                    <a:ext uri="{9D8B030D-6E8A-4147-A177-3AD203B41FA5}">
                      <a16:colId xmlns:a16="http://schemas.microsoft.com/office/drawing/2014/main" val="1297950148"/>
                    </a:ext>
                  </a:extLst>
                </a:gridCol>
                <a:gridCol w="174978">
                  <a:extLst>
                    <a:ext uri="{9D8B030D-6E8A-4147-A177-3AD203B41FA5}">
                      <a16:colId xmlns:a16="http://schemas.microsoft.com/office/drawing/2014/main" val="2295104051"/>
                    </a:ext>
                  </a:extLst>
                </a:gridCol>
                <a:gridCol w="174978">
                  <a:extLst>
                    <a:ext uri="{9D8B030D-6E8A-4147-A177-3AD203B41FA5}">
                      <a16:colId xmlns:a16="http://schemas.microsoft.com/office/drawing/2014/main" val="1079370616"/>
                    </a:ext>
                  </a:extLst>
                </a:gridCol>
                <a:gridCol w="174978">
                  <a:extLst>
                    <a:ext uri="{9D8B030D-6E8A-4147-A177-3AD203B41FA5}">
                      <a16:colId xmlns:a16="http://schemas.microsoft.com/office/drawing/2014/main" val="2348007116"/>
                    </a:ext>
                  </a:extLst>
                </a:gridCol>
                <a:gridCol w="174978">
                  <a:extLst>
                    <a:ext uri="{9D8B030D-6E8A-4147-A177-3AD203B41FA5}">
                      <a16:colId xmlns:a16="http://schemas.microsoft.com/office/drawing/2014/main" val="3211338430"/>
                    </a:ext>
                  </a:extLst>
                </a:gridCol>
                <a:gridCol w="174978">
                  <a:extLst>
                    <a:ext uri="{9D8B030D-6E8A-4147-A177-3AD203B41FA5}">
                      <a16:colId xmlns:a16="http://schemas.microsoft.com/office/drawing/2014/main" val="2629743441"/>
                    </a:ext>
                  </a:extLst>
                </a:gridCol>
                <a:gridCol w="174978">
                  <a:extLst>
                    <a:ext uri="{9D8B030D-6E8A-4147-A177-3AD203B41FA5}">
                      <a16:colId xmlns:a16="http://schemas.microsoft.com/office/drawing/2014/main" val="1186418788"/>
                    </a:ext>
                  </a:extLst>
                </a:gridCol>
                <a:gridCol w="174978">
                  <a:extLst>
                    <a:ext uri="{9D8B030D-6E8A-4147-A177-3AD203B41FA5}">
                      <a16:colId xmlns:a16="http://schemas.microsoft.com/office/drawing/2014/main" val="888340425"/>
                    </a:ext>
                  </a:extLst>
                </a:gridCol>
                <a:gridCol w="174978">
                  <a:extLst>
                    <a:ext uri="{9D8B030D-6E8A-4147-A177-3AD203B41FA5}">
                      <a16:colId xmlns:a16="http://schemas.microsoft.com/office/drawing/2014/main" val="2750969216"/>
                    </a:ext>
                  </a:extLst>
                </a:gridCol>
              </a:tblGrid>
              <a:tr h="224687">
                <a:tc gridSpan="36">
                  <a:txBody>
                    <a:bodyPr/>
                    <a:lstStyle/>
                    <a:p>
                      <a:pPr algn="ctr" fontAlgn="ct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能 力 開 発 セ ミ ナ － 受 講 申 込 書</a:t>
                      </a:r>
                    </a:p>
                  </a:txBody>
                  <a:tcPr marL="4794" marR="4794" marT="4794"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2514144"/>
                  </a:ext>
                </a:extLst>
              </a:tr>
              <a:tr h="136664">
                <a:tc gridSpan="36">
                  <a:txBody>
                    <a:bodyPr/>
                    <a:lstStyle/>
                    <a:p>
                      <a:pPr algn="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年　　　　月　　　　日</a:t>
                      </a:r>
                    </a:p>
                  </a:txBody>
                  <a:tcPr marL="4794" marR="4794" marT="4794"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22669588"/>
                  </a:ext>
                </a:extLst>
              </a:tr>
              <a:tr h="75529">
                <a:tc gridSpan="34">
                  <a:txBody>
                    <a:bodyPr/>
                    <a:lstStyle/>
                    <a:p>
                      <a:pPr algn="l" fontAlgn="ct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extLst>
                  <a:ext uri="{0D108BD9-81ED-4DB2-BD59-A6C34878D82A}">
                    <a16:rowId xmlns:a16="http://schemas.microsoft.com/office/drawing/2014/main" val="604276102"/>
                  </a:ext>
                </a:extLst>
              </a:tr>
              <a:tr h="137535">
                <a:tc gridSpan="36">
                  <a:txBody>
                    <a:bodyPr/>
                    <a:lstStyle/>
                    <a:p>
                      <a:pPr algn="ctr" fontAlgn="ct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次のセミナーについて、訓練内容と受講要件を確認の上、申し込みます。</a:t>
                      </a:r>
                    </a:p>
                  </a:txBody>
                  <a:tcPr marL="4794" marR="4794" marT="4794"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12645752"/>
                  </a:ext>
                </a:extLst>
              </a:tr>
              <a:tr h="100840">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8844145"/>
                  </a:ext>
                </a:extLst>
              </a:tr>
              <a:tr h="408523">
                <a:tc gridSpan="4">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開催会場</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（申込先）</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該当に○</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14">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沖縄職業能力開発大学校</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TEL</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098-934-4810</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FAX</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098-934-6287</a:t>
                      </a:r>
                      <a:b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メール </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okinawa-college03@jeed.go.jp</a:t>
                      </a:r>
                    </a:p>
                  </a:txBody>
                  <a:tcPr marL="0" marR="0" marT="0" marB="0" anchor="ct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tc>
                <a:tc hMerge="1">
                  <a:txBody>
                    <a:bodyPr/>
                    <a:lstStyle/>
                    <a:p>
                      <a:endParaRPr kumimoji="1" lang="ja-JP" altLang="en-US"/>
                    </a:p>
                  </a:txBody>
                  <a:tcPr/>
                </a:tc>
                <a:tc gridSpan="14">
                  <a:txBody>
                    <a:bodyPr/>
                    <a:lstStyle/>
                    <a:p>
                      <a:pPr algn="ctr" fontAlgn="ct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ポリテクセンター沖縄</a:t>
                      </a:r>
                      <a:b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rPr>
                        <a:t>TEL</a:t>
                      </a: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rPr>
                        <a:t>098-936-9222</a:t>
                      </a: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rPr>
                        <a:t>FAX</a:t>
                      </a: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rPr>
                        <a:t>098-936-1853</a:t>
                      </a:r>
                      <a:br>
                        <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メール </a:t>
                      </a:r>
                      <a:r>
                        <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rPr>
                        <a:t>okinawa-poly02@jeed.go.jp</a:t>
                      </a: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90653879"/>
                  </a:ext>
                </a:extLst>
              </a:tr>
              <a:tr h="136664">
                <a:tc gridSpan="29">
                  <a:txBody>
                    <a:bodyPr/>
                    <a:lstStyle/>
                    <a:p>
                      <a:pPr algn="l"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ご希望のコースの開催会場をご確認いただき、該当する施設あてにこの用紙をご送付ください。</a:t>
                      </a: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79455501"/>
                  </a:ext>
                </a:extLst>
              </a:tr>
              <a:tr h="94212">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3290214"/>
                  </a:ext>
                </a:extLst>
              </a:tr>
              <a:tr h="260313">
                <a:tc gridSpan="4">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コース番号</a:t>
                      </a: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コース名</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1564825"/>
                  </a:ext>
                </a:extLst>
              </a:tr>
              <a:tr h="182474">
                <a:tc rowSpan="2" gridSpan="4">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受講区分</a:t>
                      </a:r>
                      <a:b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該当に○</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32">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Ａ．会社指示による受講</a:t>
                      </a: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Ｂ．個人での受講</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65059873"/>
                  </a:ext>
                </a:extLst>
              </a:tr>
              <a:tr h="223234">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2">
                  <a:txBody>
                    <a:bodyPr/>
                    <a:lstStyle/>
                    <a:p>
                      <a:pPr algn="l"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受講された方が所属する会社の代表者の方（事業主、営業所長、工場長等）に、セミナー終了後にアンケート調査を</a:t>
                      </a:r>
                      <a:b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実施していますので、ご協力をお願いします。</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9529317"/>
                  </a:ext>
                </a:extLst>
              </a:tr>
              <a:tr h="136664">
                <a:tc gridSpan="36">
                  <a:txBody>
                    <a:bodyPr/>
                    <a:lstStyle/>
                    <a:p>
                      <a:pPr algn="l" fontAlgn="b"/>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Ａ．会社からのご指示により受講される方　ご記入欄</a:t>
                      </a:r>
                    </a:p>
                  </a:txBody>
                  <a:tcPr marL="4794" marR="4794" marT="479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17769620"/>
                  </a:ext>
                </a:extLst>
              </a:tr>
              <a:tr h="249898">
                <a:tc gridSpan="4">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（フリガナ）</a:t>
                      </a: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0">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TEL</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gridSpan="10">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3054851"/>
                  </a:ext>
                </a:extLst>
              </a:tr>
              <a:tr h="264293">
                <a:tc rowSpan="2" gridSpan="4">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会社名</a:t>
                      </a: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20">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FAX</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gridSpan="10">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19280833"/>
                  </a:ext>
                </a:extLst>
              </a:tr>
              <a:tr h="213360">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2">
                  <a:txBody>
                    <a:bodyPr/>
                    <a:lstStyle/>
                    <a:p>
                      <a:pPr algn="l" fontAlgn="t"/>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（該当する場合</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）○○支店、△△営業所、□□工場等</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84933155"/>
                  </a:ext>
                </a:extLst>
              </a:tr>
              <a:tr h="305990">
                <a:tc gridSpan="4">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住所</a:t>
                      </a: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2">
                  <a:txBody>
                    <a:bodyPr/>
                    <a:lstStyle/>
                    <a:p>
                      <a:pPr algn="l" fontAlgn="t"/>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4794" marR="4794" marT="479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5326433"/>
                  </a:ext>
                </a:extLst>
              </a:tr>
              <a:tr h="244877">
                <a:tc gridSpan="4">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会社規模</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該当に○</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2">
                  <a:txBody>
                    <a:bodyPr/>
                    <a:lstStyle/>
                    <a:p>
                      <a:pPr algn="ctr" fontAlgn="ct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Ａ．1～29　 Ｂ．30～99　 Ｃ．100～299　 Ｄ．300～499　 Ｅ．500～999　 Ｆ．1,000</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人以上</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01363112"/>
                  </a:ext>
                </a:extLst>
              </a:tr>
              <a:tr h="244877">
                <a:tc gridSpan="4">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業種</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該当に○</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Ａ．製造業 　 Ｂ．建設業　 Ｃ．サービス業　 Ｄ．卸売・小売業　 Ｅ．その他（　　　　）</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74196124"/>
                  </a:ext>
                </a:extLst>
              </a:tr>
              <a:tr h="182474">
                <a:tc gridSpan="4">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申込担当者</a:t>
                      </a: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氏名</a:t>
                      </a:r>
                    </a:p>
                  </a:txBody>
                  <a:tcPr marL="4794" marR="4794" marT="47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8">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部署・役職</a:t>
                      </a:r>
                    </a:p>
                  </a:txBody>
                  <a:tcPr marL="4794" marR="4794" marT="47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ご連絡先</a:t>
                      </a:r>
                    </a:p>
                  </a:txBody>
                  <a:tcPr marL="4794" marR="4794" marT="47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8">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52225237"/>
                  </a:ext>
                </a:extLst>
              </a:tr>
              <a:tr h="223234">
                <a:tc rowSpan="2" gridSpan="4">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団体名</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22">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）会社が属している団体の名前を記入してください。（例：○○工業会、○○協同組合）</a:t>
                      </a:r>
                    </a:p>
                  </a:txBody>
                  <a:tcPr marL="4794" marR="4794" marT="4794"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54197965"/>
                  </a:ext>
                </a:extLst>
              </a:tr>
              <a:tr h="182474">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2">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6143684"/>
                  </a:ext>
                </a:extLst>
              </a:tr>
              <a:tr h="136664">
                <a:tc gridSpan="18">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受講者</a:t>
                      </a: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8">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受講者</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29237384"/>
                  </a:ext>
                </a:extLst>
              </a:tr>
              <a:tr h="136664">
                <a:tc rowSpan="5">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（ﾌﾘｶﾞﾅ）</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男　・　女</a:t>
                      </a:r>
                    </a:p>
                  </a:txBody>
                  <a:tcPr marL="4794" marR="4794" marT="479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（ﾌﾘｶﾞﾅ）</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男　・　女</a:t>
                      </a:r>
                    </a:p>
                  </a:txBody>
                  <a:tcPr marL="4794" marR="4794" marT="4794" marB="0" vert="eaVert"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7065979"/>
                  </a:ext>
                </a:extLst>
              </a:tr>
              <a:tr h="209709">
                <a:tc vMerge="1">
                  <a:txBody>
                    <a:bodyPr/>
                    <a:lstStyle/>
                    <a:p>
                      <a:endParaRPr kumimoji="1" lang="ja-JP" altLang="en-US"/>
                    </a:p>
                  </a:txBody>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氏名</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氏名</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95081188"/>
                  </a:ext>
                </a:extLst>
              </a:tr>
              <a:tr h="266519">
                <a:tc vMerge="1">
                  <a:txBody>
                    <a:bodyPr/>
                    <a:lstStyle/>
                    <a:p>
                      <a:endParaRPr kumimoji="1" lang="ja-JP" altLang="en-US"/>
                    </a:p>
                  </a:txBody>
                  <a:tcPr/>
                </a:tc>
                <a:tc gridSpan="3">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生年月日</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西暦　　　　　　　年　　　　月　　　　日</a:t>
                      </a:r>
                    </a:p>
                  </a:txBody>
                  <a:tcPr marL="4794" marR="4794" marT="47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生年月日</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西暦　　　　　　　年　　　　月　　　　日</a:t>
                      </a:r>
                    </a:p>
                  </a:txBody>
                  <a:tcPr marL="4794" marR="4794" marT="47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435211603"/>
                  </a:ext>
                </a:extLst>
              </a:tr>
              <a:tr h="199269">
                <a:tc vMerge="1">
                  <a:txBody>
                    <a:bodyPr/>
                    <a:lstStyle/>
                    <a:p>
                      <a:endParaRPr kumimoji="1" lang="ja-JP" altLang="en-US"/>
                    </a:p>
                  </a:txBody>
                  <a:tcPr/>
                </a:tc>
                <a:tc gridSpan="3">
                  <a:txBody>
                    <a:bodyPr/>
                    <a:lstStyle/>
                    <a:p>
                      <a:pPr algn="ctr" fontAlgn="ct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就業状況（*</a:t>
                      </a:r>
                      <a:r>
                        <a:rPr lang="en-US" altLang="ja-JP" sz="5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a:t>
                      </a:r>
                      <a:b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en-US" altLang="ja-JP" sz="5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該当に○</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ctr" fontAlgn="ctr"/>
                      <a:r>
                        <a:rPr lang="en-US" altLang="zh-TW" sz="8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zh-TW"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正社員　　　　</a:t>
                      </a:r>
                      <a:r>
                        <a:rPr lang="en-US" altLang="zh-TW" sz="8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zh-TW"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非正規雇用</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就業状況（*</a:t>
                      </a:r>
                      <a:r>
                        <a:rPr lang="en-US" altLang="ja-JP" sz="5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a:t>
                      </a:r>
                      <a:b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en-US" altLang="ja-JP" sz="5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該当に○</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ctr" fontAlgn="ctr"/>
                      <a:r>
                        <a:rPr lang="en-US" altLang="zh-TW" sz="8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zh-TW"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正社員　　　　</a:t>
                      </a:r>
                      <a:r>
                        <a:rPr lang="en-US" altLang="zh-TW" sz="8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zh-TW"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非正規雇用</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9825554"/>
                  </a:ext>
                </a:extLst>
              </a:tr>
              <a:tr h="182474">
                <a:tc vMerge="1">
                  <a:txBody>
                    <a:bodyPr/>
                    <a:lstStyle/>
                    <a:p>
                      <a:endParaRPr kumimoji="1" lang="ja-JP" altLang="en-US"/>
                    </a:p>
                  </a:txBody>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備考</a:t>
                      </a: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備考</a:t>
                      </a: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54932371"/>
                  </a:ext>
                </a:extLst>
              </a:tr>
              <a:tr h="136664">
                <a:tc rowSpan="5">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（ﾌﾘｶﾞﾅ）</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男　・　女</a:t>
                      </a:r>
                    </a:p>
                  </a:txBody>
                  <a:tcPr marL="4794" marR="4794" marT="479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（ﾌﾘｶﾞﾅ）</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男　・　女</a:t>
                      </a:r>
                    </a:p>
                  </a:txBody>
                  <a:tcPr marL="4794" marR="4794" marT="4794" marB="0" vert="eaVert"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6919913"/>
                  </a:ext>
                </a:extLst>
              </a:tr>
              <a:tr h="209709">
                <a:tc vMerge="1">
                  <a:txBody>
                    <a:bodyPr/>
                    <a:lstStyle/>
                    <a:p>
                      <a:endParaRPr kumimoji="1" lang="ja-JP" altLang="en-US"/>
                    </a:p>
                  </a:txBody>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氏名</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氏名</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82935332"/>
                  </a:ext>
                </a:extLst>
              </a:tr>
              <a:tr h="266519">
                <a:tc vMerge="1">
                  <a:txBody>
                    <a:bodyPr/>
                    <a:lstStyle/>
                    <a:p>
                      <a:endParaRPr kumimoji="1" lang="ja-JP" altLang="en-US"/>
                    </a:p>
                  </a:txBody>
                  <a:tcPr/>
                </a:tc>
                <a:tc gridSpan="3">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生年月日</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西暦　　　　　　　年　　　　月　　　　日</a:t>
                      </a:r>
                    </a:p>
                  </a:txBody>
                  <a:tcPr marL="4794" marR="4794" marT="47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生年月日</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西暦　　　　　　　年　　　　月　　　　日</a:t>
                      </a:r>
                    </a:p>
                  </a:txBody>
                  <a:tcPr marL="4794" marR="4794" marT="47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717666394"/>
                  </a:ext>
                </a:extLst>
              </a:tr>
              <a:tr h="182474">
                <a:tc vMerge="1">
                  <a:txBody>
                    <a:bodyPr/>
                    <a:lstStyle/>
                    <a:p>
                      <a:endParaRPr kumimoji="1" lang="ja-JP" altLang="en-US"/>
                    </a:p>
                  </a:txBody>
                  <a:tcPr/>
                </a:tc>
                <a:tc gridSpan="3">
                  <a:txBody>
                    <a:bodyPr/>
                    <a:lstStyle/>
                    <a:p>
                      <a:pPr algn="ctr" fontAlgn="ct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就業状況（*</a:t>
                      </a:r>
                      <a:r>
                        <a:rPr lang="en-US" altLang="ja-JP" sz="5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a:t>
                      </a:r>
                      <a:b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en-US" altLang="ja-JP" sz="5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該当に○</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ctr" fontAlgn="ctr"/>
                      <a:r>
                        <a:rPr lang="en-US" altLang="zh-TW" sz="8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zh-TW"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正社員　　　　</a:t>
                      </a:r>
                      <a:r>
                        <a:rPr lang="en-US" altLang="zh-TW" sz="8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zh-TW"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非正規雇用</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就業状況（*</a:t>
                      </a:r>
                      <a:r>
                        <a:rPr lang="en-US" altLang="ja-JP" sz="5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a:t>
                      </a:r>
                      <a:b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en-US" altLang="ja-JP" sz="5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該当に○</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ctr" fontAlgn="ctr"/>
                      <a:r>
                        <a:rPr lang="en-US" altLang="zh-TW" sz="8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zh-TW"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正社員　　　　</a:t>
                      </a:r>
                      <a:r>
                        <a:rPr lang="en-US" altLang="zh-TW" sz="8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zh-TW"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非正規雇用</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99003078"/>
                  </a:ext>
                </a:extLst>
              </a:tr>
              <a:tr h="199269">
                <a:tc vMerge="1">
                  <a:txBody>
                    <a:bodyPr/>
                    <a:lstStyle/>
                    <a:p>
                      <a:endParaRPr kumimoji="1" lang="ja-JP" altLang="en-US"/>
                    </a:p>
                  </a:txBody>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備考</a:t>
                      </a: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備考</a:t>
                      </a: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98776282"/>
                  </a:ext>
                </a:extLst>
              </a:tr>
              <a:tr h="136664">
                <a:tc rowSpan="5">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（ﾌﾘｶﾞﾅ）</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男　・　女</a:t>
                      </a:r>
                    </a:p>
                  </a:txBody>
                  <a:tcPr marL="4794" marR="4794" marT="479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（ﾌﾘｶﾞﾅ）</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男　・　女</a:t>
                      </a:r>
                    </a:p>
                  </a:txBody>
                  <a:tcPr marL="4794" marR="4794" marT="4794" marB="0" vert="eaVert"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4601477"/>
                  </a:ext>
                </a:extLst>
              </a:tr>
              <a:tr h="209709">
                <a:tc vMerge="1">
                  <a:txBody>
                    <a:bodyPr/>
                    <a:lstStyle/>
                    <a:p>
                      <a:endParaRPr kumimoji="1" lang="ja-JP" altLang="en-US"/>
                    </a:p>
                  </a:txBody>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氏名</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氏名</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19123722"/>
                  </a:ext>
                </a:extLst>
              </a:tr>
              <a:tr h="266519">
                <a:tc vMerge="1">
                  <a:txBody>
                    <a:bodyPr/>
                    <a:lstStyle/>
                    <a:p>
                      <a:endParaRPr kumimoji="1" lang="ja-JP" altLang="en-US"/>
                    </a:p>
                  </a:txBody>
                  <a:tcPr/>
                </a:tc>
                <a:tc gridSpan="3">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生年月日</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西暦　　　　　　　年　　　　月　　　　日</a:t>
                      </a:r>
                    </a:p>
                  </a:txBody>
                  <a:tcPr marL="4794" marR="4794" marT="47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gridSpan="3">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生年月日</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西暦　　　　　　　年　　　　月　　　　日</a:t>
                      </a:r>
                    </a:p>
                  </a:txBody>
                  <a:tcPr marL="4794" marR="4794" marT="479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268739148"/>
                  </a:ext>
                </a:extLst>
              </a:tr>
              <a:tr h="199269">
                <a:tc vMerge="1">
                  <a:txBody>
                    <a:bodyPr/>
                    <a:lstStyle/>
                    <a:p>
                      <a:endParaRPr kumimoji="1" lang="ja-JP" altLang="en-US"/>
                    </a:p>
                  </a:txBody>
                  <a:tcPr/>
                </a:tc>
                <a:tc gridSpan="3">
                  <a:txBody>
                    <a:bodyPr/>
                    <a:lstStyle/>
                    <a:p>
                      <a:pPr algn="ctr" fontAlgn="ct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就業状況（*</a:t>
                      </a:r>
                      <a:r>
                        <a:rPr lang="en-US" altLang="ja-JP" sz="5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a:t>
                      </a:r>
                      <a:b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en-US" altLang="ja-JP" sz="5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該当に○</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ctr" fontAlgn="ctr"/>
                      <a:r>
                        <a:rPr lang="en-US" altLang="zh-TW" sz="8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zh-TW"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正社員　　　　</a:t>
                      </a:r>
                      <a:r>
                        <a:rPr lang="en-US" altLang="zh-TW" sz="8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zh-TW"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非正規雇用</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就業状況（*</a:t>
                      </a:r>
                      <a:r>
                        <a:rPr lang="en-US" altLang="ja-JP" sz="5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a:t>
                      </a:r>
                      <a:b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en-US" altLang="ja-JP" sz="5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rPr>
                        <a:t>該当に○</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ctr" fontAlgn="ctr"/>
                      <a:r>
                        <a:rPr lang="en-US" altLang="zh-TW" sz="8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zh-TW"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正社員　　　　</a:t>
                      </a:r>
                      <a:r>
                        <a:rPr lang="en-US" altLang="zh-TW" sz="8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zh-TW"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非正規雇用</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81642126"/>
                  </a:ext>
                </a:extLst>
              </a:tr>
              <a:tr h="182474">
                <a:tc vMerge="1">
                  <a:txBody>
                    <a:bodyPr/>
                    <a:lstStyle/>
                    <a:p>
                      <a:endParaRPr kumimoji="1" lang="ja-JP" altLang="en-US"/>
                    </a:p>
                  </a:txBody>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備考</a:t>
                      </a: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備考</a:t>
                      </a: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64296959"/>
                  </a:ext>
                </a:extLst>
              </a:tr>
              <a:tr h="136664">
                <a:tc gridSpan="36">
                  <a:txBody>
                    <a:bodyPr/>
                    <a:lstStyle/>
                    <a:p>
                      <a:pPr algn="l" fontAlgn="b"/>
                      <a:r>
                        <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rPr>
                        <a:t>Ｂ．個人で受講される方　ご記入欄</a:t>
                      </a:r>
                    </a:p>
                  </a:txBody>
                  <a:tcPr marL="4794" marR="4794" marT="479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67115525"/>
                  </a:ext>
                </a:extLst>
              </a:tr>
              <a:tr h="136664">
                <a:tc gridSpan="4">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（フリガナ）</a:t>
                      </a: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男</a:t>
                      </a:r>
                      <a:b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a:t>
                      </a:r>
                      <a:b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女</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4794" marR="4794" marT="4794" marB="0">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gridSpan="6">
                  <a:txBody>
                    <a:bodyPr/>
                    <a:lstStyle/>
                    <a:p>
                      <a:pPr algn="ctr"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76074108"/>
                  </a:ext>
                </a:extLst>
              </a:tr>
              <a:tr h="209709">
                <a:tc gridSpan="4">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ご氏名</a:t>
                      </a: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19">
                  <a:txBody>
                    <a:bodyPr/>
                    <a:lstStyle/>
                    <a:p>
                      <a:pPr algn="ctr" fontAlgn="t"/>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63242581"/>
                  </a:ext>
                </a:extLst>
              </a:tr>
              <a:tr h="182474">
                <a:tc gridSpan="4">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生年月日</a:t>
                      </a: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西暦　　　　　年　　　 月　 　　日</a:t>
                      </a:r>
                    </a:p>
                  </a:txBody>
                  <a:tcPr marL="4794" marR="4794" marT="47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2">
                  <a:txBody>
                    <a:bodyPr/>
                    <a:lstStyle/>
                    <a:p>
                      <a:pPr algn="ctr" fontAlgn="ctr"/>
                      <a:r>
                        <a:rPr lang="en-US" sz="800" b="0" i="0" u="none" strike="noStrike">
                          <a:solidFill>
                            <a:srgbClr val="000000"/>
                          </a:solidFill>
                          <a:effectLst/>
                          <a:latin typeface="ＭＳ Ｐゴシック" panose="020B0600070205080204" pitchFamily="50" charset="-128"/>
                          <a:ea typeface="ＭＳ Ｐゴシック" panose="020B0600070205080204" pitchFamily="50" charset="-128"/>
                        </a:rPr>
                        <a:t>TEL</a:t>
                      </a:r>
                    </a:p>
                  </a:txBody>
                  <a:tcPr marL="4794" marR="4794" marT="479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sz="800" b="0" i="0" u="none" strike="noStrike">
                          <a:solidFill>
                            <a:srgbClr val="000000"/>
                          </a:solidFill>
                          <a:effectLst/>
                          <a:latin typeface="ＭＳ Ｐゴシック" panose="020B0600070205080204" pitchFamily="50" charset="-128"/>
                          <a:ea typeface="ＭＳ Ｐゴシック" panose="020B0600070205080204" pitchFamily="50" charset="-128"/>
                        </a:rPr>
                        <a:t>FAX</a:t>
                      </a:r>
                    </a:p>
                  </a:txBody>
                  <a:tcPr marL="4794" marR="4794" marT="4794"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8">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77451540"/>
                  </a:ext>
                </a:extLst>
              </a:tr>
              <a:tr h="199269">
                <a:tc gridSpan="9">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就業状況（*</a:t>
                      </a: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該当に○</a:t>
                      </a:r>
                    </a:p>
                  </a:txBody>
                  <a:tcPr marL="4794" marR="4794" marT="479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7">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正社員　　　　</a:t>
                      </a: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非正規雇用　　　　</a:t>
                      </a: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その他</a:t>
                      </a: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自営業等</a:t>
                      </a: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4794" marR="4794" marT="47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47170669"/>
                  </a:ext>
                </a:extLst>
              </a:tr>
              <a:tr h="136664">
                <a:tc gridSpan="4">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備考</a:t>
                      </a: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4794" marR="4794" marT="4794"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2">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1010166"/>
                  </a:ext>
                </a:extLst>
              </a:tr>
              <a:tr h="91907">
                <a:tc>
                  <a:txBody>
                    <a:bodyPr/>
                    <a:lstStyle/>
                    <a:p>
                      <a:pPr algn="ctr" fontAlgn="ctr"/>
                      <a:r>
                        <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794" marR="4794" marT="4794"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80948442"/>
                  </a:ext>
                </a:extLst>
              </a:tr>
              <a:tr h="223234">
                <a:tc gridSpan="36">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）就業状況の非正規雇用とは、一般的にパート、アルバイト、契約社員などが該当しますが、様々な呼称があるため、貴社の判断で差し支えありません。</a:t>
                      </a:r>
                    </a:p>
                  </a:txBody>
                  <a:tcPr marL="4794" marR="4794" marT="4794"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15290710"/>
                  </a:ext>
                </a:extLst>
              </a:tr>
              <a:tr h="223234">
                <a:tc gridSpan="36">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）訓練を進める上での参考とさせていただくため、今回受講するコース内容に関連した職務経験、資格、教育訓練受講歴等をお持ちの方は、差し支えない範囲で</a:t>
                      </a:r>
                      <a:endPar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ご記入下さい。（例：切削加工の作業に約５年間従事）</a:t>
                      </a:r>
                    </a:p>
                  </a:txBody>
                  <a:tcPr marL="4794" marR="4794" marT="4794"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09871475"/>
                  </a:ext>
                </a:extLst>
              </a:tr>
              <a:tr h="97845">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tc>
                  <a:txBody>
                    <a:bodyPr/>
                    <a:lstStyle/>
                    <a:p>
                      <a:pPr algn="l" fontAlgn="ct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794" marR="4794" marT="4794" marB="0" anchor="ctr">
                    <a:lnL>
                      <a:noFill/>
                    </a:lnL>
                    <a:lnR>
                      <a:noFill/>
                    </a:lnR>
                    <a:lnT>
                      <a:noFill/>
                    </a:lnT>
                    <a:lnB>
                      <a:noFill/>
                    </a:lnB>
                  </a:tcPr>
                </a:tc>
                <a:extLst>
                  <a:ext uri="{0D108BD9-81ED-4DB2-BD59-A6C34878D82A}">
                    <a16:rowId xmlns:a16="http://schemas.microsoft.com/office/drawing/2014/main" val="2176392027"/>
                  </a:ext>
                </a:extLst>
              </a:tr>
              <a:tr h="693420">
                <a:tc gridSpan="36">
                  <a:txBody>
                    <a:bodyPr/>
                    <a:lstStyle/>
                    <a:p>
                      <a:pPr algn="l" fontAlgn="t"/>
                      <a:r>
                        <a:rPr lang="ja-JP" altLang="en-US" sz="700" b="0" i="0" u="none" strike="noStrike" dirty="0">
                          <a:solidFill>
                            <a:srgbClr val="FF0000"/>
                          </a:solidFill>
                          <a:effectLst/>
                          <a:latin typeface="ＭＳ Ｐゴシック" panose="020B0600070205080204" pitchFamily="50" charset="-128"/>
                          <a:ea typeface="ＭＳ Ｐゴシック" panose="020B0600070205080204" pitchFamily="50" charset="-128"/>
                        </a:rPr>
                        <a:t>◆開講の２週間前までにお申し込みください。申込期限を過ぎた場合は、お問い合わせください。</a:t>
                      </a:r>
                      <a:br>
                        <a:rPr lang="ja-JP" altLang="en-US" sz="700" b="0" i="0" u="none" strike="noStrike" dirty="0">
                          <a:solidFill>
                            <a:srgbClr val="FF0000"/>
                          </a:solidFill>
                          <a:effectLst/>
                          <a:latin typeface="ＭＳ Ｐゴシック" panose="020B0600070205080204" pitchFamily="50" charset="-128"/>
                          <a:ea typeface="ＭＳ Ｐゴシック" panose="020B0600070205080204" pitchFamily="50" charset="-128"/>
                        </a:rPr>
                      </a:br>
                      <a:r>
                        <a:rPr lang="ja-JP" altLang="en-US" sz="700" b="0" i="0" u="none" strike="noStrike" dirty="0">
                          <a:solidFill>
                            <a:srgbClr val="002060"/>
                          </a:solidFill>
                          <a:effectLst/>
                          <a:latin typeface="ＭＳ Ｐゴシック" panose="020B0600070205080204" pitchFamily="50" charset="-128"/>
                          <a:ea typeface="ＭＳ Ｐゴシック" panose="020B0600070205080204" pitchFamily="50" charset="-128"/>
                        </a:rPr>
                        <a:t>◆同一コース名のセミナーの内容は同じです（</a:t>
                      </a:r>
                      <a:r>
                        <a:rPr lang="en-US" altLang="ja-JP" sz="700" b="0" i="0" u="none" strike="noStrike" dirty="0">
                          <a:solidFill>
                            <a:srgbClr val="002060"/>
                          </a:solidFill>
                          <a:effectLst/>
                          <a:latin typeface="ＭＳ Ｐゴシック" panose="020B0600070205080204" pitchFamily="50" charset="-128"/>
                          <a:ea typeface="ＭＳ Ｐゴシック" panose="020B0600070205080204" pitchFamily="50" charset="-128"/>
                        </a:rPr>
                        <a:t>1</a:t>
                      </a:r>
                      <a:r>
                        <a:rPr lang="ja-JP" altLang="en-US" sz="700" b="0" i="0" u="none" strike="noStrike" dirty="0">
                          <a:solidFill>
                            <a:srgbClr val="002060"/>
                          </a:solidFill>
                          <a:effectLst/>
                          <a:latin typeface="ＭＳ Ｐゴシック" panose="020B0600070205080204" pitchFamily="50" charset="-128"/>
                          <a:ea typeface="ＭＳ Ｐゴシック" panose="020B0600070205080204" pitchFamily="50" charset="-128"/>
                        </a:rPr>
                        <a:t>コースで完結です）。</a:t>
                      </a:r>
                      <a:b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◆訓練内容等のご不明な点、あるいは安全面・健康上においてご不安な点などございましたら、あらかじめご相談下さい。</a:t>
                      </a:r>
                      <a:b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◆独立行政法人高齢・障害・求職者雇用支援機構は「個人情報の保護に関する法律」（平成</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年法律第</a:t>
                      </a: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57</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号）を遵守し、保有個人情報を適切に管理し、個人の権利利益</a:t>
                      </a:r>
                      <a:endPar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t"/>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を保護いたします。当機構では、必要な個人情報を、利用目的の範囲内で利用させていただきます。ご記入いただいた個人情報は能力開発セミナーの受講に関する</a:t>
                      </a:r>
                      <a:endPar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t"/>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事務処理（連絡、修了証書の交付、修了台帳の整備）及び業務統計、当機構の能力開発セミナーや関連するセミナー・イベント等の案内に利用させていただきます。</a:t>
                      </a:r>
                    </a:p>
                  </a:txBody>
                  <a:tcPr marL="4794" marR="4794" marT="4794" marB="0">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10526625"/>
                  </a:ext>
                </a:extLst>
              </a:tr>
            </a:tbl>
          </a:graphicData>
        </a:graphic>
      </p:graphicFrame>
    </p:spTree>
    <p:extLst>
      <p:ext uri="{BB962C8B-B14F-4D97-AF65-F5344CB8AC3E}">
        <p14:creationId xmlns:p14="http://schemas.microsoft.com/office/powerpoint/2010/main" val="9615509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1477</Words>
  <Application>Microsoft Office PowerPoint</Application>
  <PresentationFormat>A4 210 x 297 mm</PresentationFormat>
  <Paragraphs>262</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HGP創英角ｺﾞｼｯｸUB</vt:lpstr>
      <vt:lpstr>HGP創英角ﾎﾟｯﾌﾟ体</vt:lpstr>
      <vt:lpstr>HGSｺﾞｼｯｸE</vt:lpstr>
      <vt:lpstr>HGS創英角ｺﾞｼｯｸUB</vt:lpstr>
      <vt:lpstr>HG丸ｺﾞｼｯｸM-PRO</vt:lpstr>
      <vt:lpstr>ＭＳ Ｐゴシック</vt:lpstr>
      <vt:lpstr>Arial</vt:lpstr>
      <vt:lpstr>Berlin Sans FB Demi</vt:lpstr>
      <vt:lpstr>Calibri</vt:lpstr>
      <vt:lpstr>Calibri Light</vt:lpstr>
      <vt:lpstr>Office テーマ</vt:lpstr>
      <vt:lpstr>PowerPoint プレゼンテーション</vt:lpstr>
      <vt:lpstr>PowerPoint プレゼンテーション</vt:lpstr>
    </vt:vector>
  </TitlesOfParts>
  <Company>高齢・障害・求職者雇用支援機構</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高齢・障害・求職者雇用支援機構</dc:creator>
  <cp:lastModifiedBy>PC-01</cp:lastModifiedBy>
  <cp:revision>123</cp:revision>
  <cp:lastPrinted>2023-06-14T07:28:42Z</cp:lastPrinted>
  <dcterms:created xsi:type="dcterms:W3CDTF">2022-11-02T06:03:44Z</dcterms:created>
  <dcterms:modified xsi:type="dcterms:W3CDTF">2023-07-25T00:54:04Z</dcterms:modified>
</cp:coreProperties>
</file>