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4"/>
  </p:notesMasterIdLst>
  <p:sldIdLst>
    <p:sldId id="265" r:id="rId2"/>
    <p:sldId id="266" r:id="rId3"/>
  </p:sldIdLst>
  <p:sldSz cx="6858000" cy="9906000" type="A4"/>
  <p:notesSz cx="6807200" cy="9939338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99FF"/>
    <a:srgbClr val="FFF6DD"/>
    <a:srgbClr val="FFFFCC"/>
    <a:srgbClr val="F2D9FF"/>
    <a:srgbClr val="E1FFE1"/>
    <a:srgbClr val="E1F4FF"/>
    <a:srgbClr val="FF9933"/>
    <a:srgbClr val="FFF8E5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7"/>
    <p:restoredTop sz="95227" autoAdjust="0"/>
  </p:normalViewPr>
  <p:slideViewPr>
    <p:cSldViewPr snapToGrid="0" snapToObjects="1">
      <p:cViewPr varScale="1">
        <p:scale>
          <a:sx n="81" d="100"/>
          <a:sy n="81" d="100"/>
        </p:scale>
        <p:origin x="3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3F57A-0829-D04A-AC5B-2C65A52C580F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62658-8E85-1B4A-818C-8F92922C4C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08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62658-8E85-1B4A-818C-8F92922C4C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5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2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2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2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6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8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5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9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0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9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9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4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110218" y="6718942"/>
            <a:ext cx="6633318" cy="2230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1" name="正方形/長方形 20"/>
          <p:cNvSpPr/>
          <p:nvPr/>
        </p:nvSpPr>
        <p:spPr>
          <a:xfrm>
            <a:off x="3750246" y="1961787"/>
            <a:ext cx="3028216" cy="46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" name="正方形/長方形 1"/>
          <p:cNvSpPr/>
          <p:nvPr/>
        </p:nvSpPr>
        <p:spPr>
          <a:xfrm>
            <a:off x="-6163" y="9067154"/>
            <a:ext cx="6864164" cy="845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32"/>
          </a:p>
        </p:txBody>
      </p:sp>
      <p:sp>
        <p:nvSpPr>
          <p:cNvPr id="16" name="正方形/長方形 15"/>
          <p:cNvSpPr/>
          <p:nvPr/>
        </p:nvSpPr>
        <p:spPr>
          <a:xfrm>
            <a:off x="1" y="-15256"/>
            <a:ext cx="6858000" cy="8178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19" name="直角三角形 18"/>
          <p:cNvSpPr/>
          <p:nvPr/>
        </p:nvSpPr>
        <p:spPr>
          <a:xfrm flipH="1" flipV="1">
            <a:off x="3197237" y="12827"/>
            <a:ext cx="403143" cy="463873"/>
          </a:xfrm>
          <a:prstGeom prst="rtTriangle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/>
          </a:p>
        </p:txBody>
      </p:sp>
      <p:sp>
        <p:nvSpPr>
          <p:cNvPr id="20" name="正方形/長方形 19"/>
          <p:cNvSpPr/>
          <p:nvPr/>
        </p:nvSpPr>
        <p:spPr>
          <a:xfrm>
            <a:off x="3598513" y="42251"/>
            <a:ext cx="3259488" cy="43228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749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" y="104897"/>
            <a:ext cx="3760702" cy="315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2" b="1" dirty="0" smtClean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52" b="1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52" b="1" dirty="0" smtClean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</a:t>
            </a:r>
            <a:r>
              <a:rPr lang="ja-JP" altLang="en-US" sz="1452" b="1" dirty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能力開発セミナーの</a:t>
            </a:r>
            <a:r>
              <a:rPr lang="ja-JP" altLang="en-US" sz="1452" b="1" dirty="0" smtClean="0">
                <a:effectLst>
                  <a:glow rad="1016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ご案内</a:t>
            </a:r>
            <a:endParaRPr lang="ja-JP" altLang="en-US" sz="1452" b="1" dirty="0">
              <a:effectLst>
                <a:glow rad="1016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96343" y="-21388"/>
            <a:ext cx="3476059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540" dirty="0">
                <a:ln w="381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ポリテクセンター沖縄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5485" y="486249"/>
            <a:ext cx="1620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n w="317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【M110</a:t>
            </a:r>
            <a:r>
              <a:rPr lang="en-US" altLang="ja-JP" sz="2000" b="1" dirty="0">
                <a:ln w="317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en-US" altLang="ja-JP" sz="2000" b="1" dirty="0" smtClean="0">
                <a:ln w="317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】</a:t>
            </a:r>
            <a:endParaRPr lang="en-US" altLang="ja-JP" sz="2000" b="1" dirty="0">
              <a:ln w="317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855461" y="2189585"/>
            <a:ext cx="31930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7</a:t>
            </a:r>
            <a:r>
              <a:rPr lang="ja-JP" altLang="en-US" sz="24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/</a:t>
            </a:r>
            <a:r>
              <a:rPr lang="en-US" altLang="ja-JP" sz="40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</a:t>
            </a:r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8</a:t>
            </a:r>
            <a:r>
              <a:rPr lang="ja-JP" altLang="en-US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火</a:t>
            </a:r>
            <a:r>
              <a:rPr lang="ja-JP" altLang="en-US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)、</a:t>
            </a:r>
            <a:r>
              <a:rPr lang="en-US" altLang="ja-JP" sz="40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1</a:t>
            </a:r>
            <a:r>
              <a:rPr lang="en-US" altLang="ja-JP" sz="40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9</a:t>
            </a:r>
            <a:r>
              <a:rPr lang="ja-JP" altLang="en-US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ja-JP" altLang="en-US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)、</a:t>
            </a:r>
            <a:endParaRPr lang="en-US" altLang="ja-JP" sz="2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　 </a:t>
            </a:r>
            <a:r>
              <a:rPr lang="en-US" altLang="ja-JP" sz="40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20</a:t>
            </a:r>
            <a:r>
              <a:rPr lang="en-US" altLang="ja-JP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木</a:t>
            </a:r>
            <a:r>
              <a:rPr lang="en-US" altLang="ja-JP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r>
              <a:rPr lang="ja-JP" altLang="en-US" sz="2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、</a:t>
            </a:r>
            <a:r>
              <a:rPr lang="en-US" altLang="ja-JP" sz="40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21</a:t>
            </a:r>
            <a:r>
              <a:rPr lang="en-US" altLang="ja-JP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2800" b="1" dirty="0" smtClean="0">
                <a:solidFill>
                  <a:srgbClr val="FF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金</a:t>
            </a:r>
            <a:r>
              <a:rPr lang="en-US" altLang="ja-JP" sz="2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903295" y="3806634"/>
            <a:ext cx="2795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:00～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:00（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12H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707513" y="4402709"/>
            <a:ext cx="13824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6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00円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90911" y="5000235"/>
            <a:ext cx="2746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n w="6350">
                  <a:noFil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筆記用具、作業服、作業帽、保護具一式</a:t>
            </a:r>
            <a:endParaRPr lang="ja-JP" altLang="en-US" sz="1400" dirty="0">
              <a:ln w="6350">
                <a:noFill/>
              </a:ln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フローチャート: 代替処理 16"/>
          <p:cNvSpPr/>
          <p:nvPr/>
        </p:nvSpPr>
        <p:spPr>
          <a:xfrm>
            <a:off x="3843619" y="2019945"/>
            <a:ext cx="2781342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受講日</a:t>
            </a:r>
          </a:p>
        </p:txBody>
      </p:sp>
      <p:sp>
        <p:nvSpPr>
          <p:cNvPr id="47" name="フローチャート: 代替処理 46"/>
          <p:cNvSpPr/>
          <p:nvPr/>
        </p:nvSpPr>
        <p:spPr>
          <a:xfrm>
            <a:off x="3843619" y="3544009"/>
            <a:ext cx="2781342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受講時間</a:t>
            </a:r>
          </a:p>
        </p:txBody>
      </p:sp>
      <p:sp>
        <p:nvSpPr>
          <p:cNvPr id="48" name="フローチャート: 代替処理 47"/>
          <p:cNvSpPr/>
          <p:nvPr/>
        </p:nvSpPr>
        <p:spPr>
          <a:xfrm>
            <a:off x="3843619" y="4166776"/>
            <a:ext cx="2781342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</a:t>
            </a:r>
          </a:p>
        </p:txBody>
      </p:sp>
      <p:sp>
        <p:nvSpPr>
          <p:cNvPr id="49" name="フローチャート: 代替処理 48"/>
          <p:cNvSpPr/>
          <p:nvPr/>
        </p:nvSpPr>
        <p:spPr>
          <a:xfrm>
            <a:off x="3843619" y="4749312"/>
            <a:ext cx="2781342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持参品</a:t>
            </a:r>
          </a:p>
        </p:txBody>
      </p:sp>
      <p:sp>
        <p:nvSpPr>
          <p:cNvPr id="50" name="フローチャート: 代替処理 49"/>
          <p:cNvSpPr/>
          <p:nvPr/>
        </p:nvSpPr>
        <p:spPr>
          <a:xfrm>
            <a:off x="3878211" y="5551012"/>
            <a:ext cx="2781342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03976" y="5793670"/>
            <a:ext cx="2937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空き状況をお電話でご確認の上、原則、開講日の２週間前までに</a:t>
            </a:r>
            <a:r>
              <a:rPr lang="ja-JP" altLang="en-US" sz="1200" dirty="0" smtClean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、当センター</a:t>
            </a:r>
            <a:r>
              <a:rPr lang="ja-JP" altLang="en-US" sz="12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r>
              <a:rPr lang="en-US" altLang="ja-JP" sz="12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200" dirty="0">
                <a:ln w="3810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またはメールにてお申し込みください。（以降はお問い合わせ下さい）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3885166" y="7059139"/>
            <a:ext cx="2739795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１．各種のアーク溶接技術</a:t>
            </a:r>
          </a:p>
          <a:p>
            <a:pPr>
              <a:lnSpc>
                <a:spcPct val="150000"/>
              </a:lnSpc>
            </a:pP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２．溶接施工実習</a:t>
            </a:r>
          </a:p>
          <a:p>
            <a:pPr>
              <a:lnSpc>
                <a:spcPct val="150000"/>
              </a:lnSpc>
            </a:pP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３．品質の問題把握</a:t>
            </a:r>
            <a:endParaRPr lang="en-US" altLang="ja-JP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97064" y="7037205"/>
            <a:ext cx="34367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溶接加工の現場力強化及び技能継承をめざして、現在の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習熟度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を確認し、技能高度化に向けた各種アーク溶接作業に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よる各種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継手の溶接実習や組合せ溶接実習を通して、適正な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溶接施工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に関する技能と実際に起こりうる品質上の問題点の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把握及び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解決手法を習得します。</a:t>
            </a:r>
          </a:p>
        </p:txBody>
      </p:sp>
      <p:sp>
        <p:nvSpPr>
          <p:cNvPr id="54" name="フローチャート: 代替処理 53"/>
          <p:cNvSpPr/>
          <p:nvPr/>
        </p:nvSpPr>
        <p:spPr>
          <a:xfrm>
            <a:off x="230357" y="6803033"/>
            <a:ext cx="3420000" cy="251999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訓練内容</a:t>
            </a:r>
          </a:p>
        </p:txBody>
      </p:sp>
      <p:sp>
        <p:nvSpPr>
          <p:cNvPr id="55" name="フローチャート: 代替処理 54"/>
          <p:cNvSpPr/>
          <p:nvPr/>
        </p:nvSpPr>
        <p:spPr>
          <a:xfrm>
            <a:off x="3896484" y="6809451"/>
            <a:ext cx="2808000" cy="251730"/>
          </a:xfrm>
          <a:prstGeom prst="flowChartAlternateProcess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49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細　目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49126" y="1644008"/>
            <a:ext cx="1553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《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》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66779" y="792263"/>
            <a:ext cx="6576757" cy="830997"/>
            <a:chOff x="-9086628" y="2310141"/>
            <a:chExt cx="6576757" cy="830997"/>
          </a:xfrm>
        </p:grpSpPr>
        <p:sp>
          <p:nvSpPr>
            <p:cNvPr id="41" name="正方形/長方形 40"/>
            <p:cNvSpPr/>
            <p:nvPr/>
          </p:nvSpPr>
          <p:spPr>
            <a:xfrm>
              <a:off x="-9086628" y="2310141"/>
              <a:ext cx="657675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4800" dirty="0">
                  <a:ln w="101600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各種の溶接施工技術</a:t>
              </a: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-9086628" y="2310141"/>
              <a:ext cx="657675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48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各種の溶接施工技術</a:t>
              </a:r>
              <a:endParaRPr lang="ja-JP" altLang="en-US" sz="4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/>
          <a:srcRect t="2147" b="2584"/>
          <a:stretch/>
        </p:blipFill>
        <p:spPr>
          <a:xfrm>
            <a:off x="230357" y="2298700"/>
            <a:ext cx="3370023" cy="25527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725" y="4702926"/>
            <a:ext cx="2311400" cy="2122468"/>
          </a:xfrm>
          <a:prstGeom prst="rect">
            <a:avLst/>
          </a:prstGeom>
        </p:spPr>
      </p:pic>
      <p:sp>
        <p:nvSpPr>
          <p:cNvPr id="61" name="テキスト ボックス 60"/>
          <p:cNvSpPr txBox="1"/>
          <p:nvPr/>
        </p:nvSpPr>
        <p:spPr>
          <a:xfrm>
            <a:off x="10670" y="9076506"/>
            <a:ext cx="61528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52"/>
              </a:lnSpc>
            </a:pP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独立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行政法人高齢・障害・求職者雇用支援機構　沖縄支部</a:t>
            </a:r>
            <a:endParaRPr lang="en-US" altLang="ja-JP" sz="99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52"/>
              </a:lnSpc>
            </a:pPr>
            <a:r>
              <a:rPr lang="ja-JP" altLang="en-US" sz="1089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</a:t>
            </a:r>
            <a:r>
              <a:rPr lang="ja-JP" altLang="en-US" sz="1089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lang="ja-JP" altLang="en-US" sz="1089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沖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縄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職業能力開発促進センター　訓練課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452"/>
              </a:lnSpc>
            </a:pP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お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</a:t>
            </a:r>
            <a:r>
              <a:rPr lang="en-US" altLang="ja-JP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：０９８－９３６－９２２２　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https://www3.jeed.go.jp/okinawa/poly/</a:t>
            </a:r>
          </a:p>
          <a:p>
            <a:pPr>
              <a:lnSpc>
                <a:spcPts val="1452"/>
              </a:lnSpc>
            </a:pP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ja-JP" altLang="en-US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   　</a:t>
            </a:r>
            <a:r>
              <a:rPr lang="en-US" altLang="ja-JP" sz="99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99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：０９８－９３６－１８５３　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953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okinawa-poly02@jeed.go.jp</a:t>
            </a: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" t="5424" r="4411" b="5735"/>
          <a:stretch/>
        </p:blipFill>
        <p:spPr>
          <a:xfrm>
            <a:off x="6087518" y="9175751"/>
            <a:ext cx="695038" cy="678997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645" y="9179745"/>
            <a:ext cx="1300932" cy="387268"/>
          </a:xfrm>
          <a:prstGeom prst="rect">
            <a:avLst/>
          </a:prstGeom>
        </p:spPr>
      </p:pic>
      <p:sp>
        <p:nvSpPr>
          <p:cNvPr id="66" name="テキスト ボックス 65"/>
          <p:cNvSpPr txBox="1"/>
          <p:nvPr/>
        </p:nvSpPr>
        <p:spPr>
          <a:xfrm>
            <a:off x="4576280" y="9241091"/>
            <a:ext cx="831850" cy="15365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kumimoji="1" lang="ja-JP" altLang="en-US" sz="5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ポリテクセンター沖縄</a:t>
            </a:r>
            <a:endParaRPr kumimoji="1" lang="ja-JP" altLang="en-US" sz="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9" y="9176147"/>
            <a:ext cx="815692" cy="29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8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279396" y="61628"/>
          <a:ext cx="6299208" cy="9839883"/>
        </p:xfrm>
        <a:graphic>
          <a:graphicData uri="http://schemas.openxmlformats.org/drawingml/2006/table">
            <a:tbl>
              <a:tblPr/>
              <a:tblGrid>
                <a:gridCol w="174978">
                  <a:extLst>
                    <a:ext uri="{9D8B030D-6E8A-4147-A177-3AD203B41FA5}">
                      <a16:colId xmlns:a16="http://schemas.microsoft.com/office/drawing/2014/main" val="27162553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4626577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38508023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096216083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86176273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62966296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0998983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92536390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66538624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840462167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529802667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290622774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50474751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81011041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99354855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427548562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7387010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77004360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904200013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94116965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17396171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63962512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07006458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84405077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44887010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408284833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457532609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29795014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29510405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0793706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348007116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3211338430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629743441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1186418788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888340425"/>
                    </a:ext>
                  </a:extLst>
                </a:gridCol>
                <a:gridCol w="174978">
                  <a:extLst>
                    <a:ext uri="{9D8B030D-6E8A-4147-A177-3AD203B41FA5}">
                      <a16:colId xmlns:a16="http://schemas.microsoft.com/office/drawing/2014/main" val="2750969216"/>
                    </a:ext>
                  </a:extLst>
                </a:gridCol>
              </a:tblGrid>
              <a:tr h="224687"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能 力 開 発 セ ミ ナ 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－ 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 講 申 込 書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4144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     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669588"/>
                  </a:ext>
                </a:extLst>
              </a:tr>
              <a:tr h="75529">
                <a:tc gridSpan="34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276102"/>
                  </a:ext>
                </a:extLst>
              </a:tr>
              <a:tr h="137535">
                <a:tc gridSpan="36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次のセミナーについて、訓練内容と受講要件を確認の上、申し込みます。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645752"/>
                  </a:ext>
                </a:extLst>
              </a:tr>
              <a:tr h="100840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844145"/>
                  </a:ext>
                </a:extLst>
              </a:tr>
              <a:tr h="4085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開催会場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（申込先）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沖縄職業能力開発大学校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098-934-4810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098-934-6287</a:t>
                      </a:r>
                      <a:b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 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okinawa-college03@jeed.go.jp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ポリテクセンター沖縄</a:t>
                      </a:r>
                      <a:b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098-936-9222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098-936-1853</a:t>
                      </a:r>
                      <a:b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 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okinawa-poly02@jeed.go.jp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53879"/>
                  </a:ext>
                </a:extLst>
              </a:tr>
              <a:tr h="136664">
                <a:tc gridSpan="29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ご希望のコースの開催会場をご確認いただき、該当する施設あてにこの用紙をご送付ください。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455501"/>
                  </a:ext>
                </a:extLst>
              </a:tr>
              <a:tr h="94212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290214"/>
                  </a:ext>
                </a:extLst>
              </a:tr>
              <a:tr h="26031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コース番号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64825"/>
                  </a:ext>
                </a:extLst>
              </a:tr>
              <a:tr h="182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受講区分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Ａ．会社指示による受講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 　 Ｂ．個人での受講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059873"/>
                  </a:ext>
                </a:extLst>
              </a:tr>
              <a:tr h="223234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ctr"/>
                      <a: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受講された方が所属する会社の代表者の方（事業主、営業所長、工場長等）に、セミナー終了後にアンケート調査を</a:t>
                      </a:r>
                      <a:b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実施していますので、ご協力をお願いします。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9317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l" fontAlgn="b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Ａ．会社からのご指示により受講される方　ご記入欄</a:t>
                      </a:r>
                    </a:p>
                  </a:txBody>
                  <a:tcPr marL="4794" marR="4794" marT="47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769620"/>
                  </a:ext>
                </a:extLst>
              </a:tr>
              <a:tr h="24989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（フリガナ）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54851"/>
                  </a:ext>
                </a:extLst>
              </a:tr>
              <a:tr h="2642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280833"/>
                  </a:ext>
                </a:extLst>
              </a:tr>
              <a:tr h="213360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（該当する場合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）○○支店、△△営業所、□□工場等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933155"/>
                  </a:ext>
                </a:extLst>
              </a:tr>
              <a:tr h="30599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住所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26433"/>
                  </a:ext>
                </a:extLst>
              </a:tr>
              <a:tr h="24487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会社規模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Ａ．1～29　 Ｂ．30～99　 Ｃ．100～299　 Ｄ．300～499　 Ｅ．500～999　 Ｆ．1,000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人以上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63112"/>
                  </a:ext>
                </a:extLst>
              </a:tr>
              <a:tr h="24487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業種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Ａ．製造業 　 Ｂ．建設業　 Ｃ．サービス業　 Ｄ．卸売・小売業　 Ｅ．その他（　　　　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96124"/>
                  </a:ext>
                </a:extLst>
              </a:tr>
              <a:tr h="1824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申込担当者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ご連絡先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225237"/>
                  </a:ext>
                </a:extLst>
              </a:tr>
              <a:tr h="2232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団体名</a:t>
                      </a:r>
                      <a:b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）会社が属している団体の名前を記入してください。（例：○○工業会、○○協同組合）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197965"/>
                  </a:ext>
                </a:extLst>
              </a:tr>
              <a:tr h="182474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43684"/>
                  </a:ext>
                </a:extLst>
              </a:tr>
              <a:tr h="136664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受講者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受講者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237384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65979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081188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211603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825554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932371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919913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35332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666394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03078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776282"/>
                  </a:ext>
                </a:extLst>
              </a:tr>
              <a:tr h="13666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（ﾌﾘｶﾞﾅ）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　・　女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601477"/>
                  </a:ext>
                </a:extLst>
              </a:tr>
              <a:tr h="2097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23722"/>
                  </a:ext>
                </a:extLst>
              </a:tr>
              <a:tr h="2665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　　年　　　　月　　　　日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739148"/>
                  </a:ext>
                </a:extLst>
              </a:tr>
              <a:tr h="199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642126"/>
                  </a:ext>
                </a:extLst>
              </a:tr>
              <a:tr h="1824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296959"/>
                  </a:ext>
                </a:extLst>
              </a:tr>
              <a:tr h="136664">
                <a:tc gridSpan="36">
                  <a:txBody>
                    <a:bodyPr/>
                    <a:lstStyle/>
                    <a:p>
                      <a:pPr algn="l" fontAlgn="b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Ｂ．個人で受講される方　ご記入欄</a:t>
                      </a:r>
                    </a:p>
                  </a:txBody>
                  <a:tcPr marL="4794" marR="4794" marT="47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115525"/>
                  </a:ext>
                </a:extLst>
              </a:tr>
              <a:tr h="1366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（フリガナ）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女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074108"/>
                  </a:ext>
                </a:extLst>
              </a:tr>
              <a:tr h="20970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ご氏名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t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42581"/>
                  </a:ext>
                </a:extLst>
              </a:tr>
              <a:tr h="18247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生年月日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西暦　　　　　年　　　 月　 　　日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451540"/>
                  </a:ext>
                </a:extLst>
              </a:tr>
              <a:tr h="19926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就業状況（*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　</a:t>
                      </a:r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該当に○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7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正社員　　　　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非正規雇用　　　　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自営業等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4794" marR="4794" marT="47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170669"/>
                  </a:ext>
                </a:extLst>
              </a:tr>
              <a:tr h="1366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(*2)</a:t>
                      </a:r>
                    </a:p>
                  </a:txBody>
                  <a:tcPr marL="4794" marR="4794" marT="47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010166"/>
                  </a:ext>
                </a:extLst>
              </a:tr>
              <a:tr h="919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8442"/>
                  </a:ext>
                </a:extLst>
              </a:tr>
              <a:tr h="223234">
                <a:tc gridSpan="36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（*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）就業状況の非正規雇用とは、一般的にパート、アルバイト、契約社員などが該当しますが、様々な呼称があるため、貴社の判断で差し支えありません。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90710"/>
                  </a:ext>
                </a:extLst>
              </a:tr>
              <a:tr h="223234">
                <a:tc gridSpan="36"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（*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）訓練を進める上での参考とさせていただくため、今回受講するコース内容に関連した職務経験、資格、教育訓練受講歴等をお持ちの方は、差し支えない範囲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で</a:t>
                      </a:r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ご記入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下さい。（例：切削加工の作業に約５年間従事）</a:t>
                      </a: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871475"/>
                  </a:ext>
                </a:extLst>
              </a:tr>
              <a:tr h="97845"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94" marR="4794" marT="47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392027"/>
                  </a:ext>
                </a:extLst>
              </a:tr>
              <a:tr h="693420">
                <a:tc gridSpan="36">
                  <a:txBody>
                    <a:bodyPr/>
                    <a:lstStyle/>
                    <a:p>
                      <a:pPr algn="l" fontAlgn="t"/>
                      <a:r>
                        <a:rPr lang="ja-JP" alt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◆開講の２週間前までにお申し込みください。申込期限を過ぎた場合は、お問い合わせください。</a:t>
                      </a:r>
                      <a:br>
                        <a:rPr lang="ja-JP" altLang="en-US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◆同一コース名のセミナーの内容は同じです（</a:t>
                      </a:r>
                      <a:r>
                        <a:rPr lang="en-US" altLang="ja-JP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700" b="0" i="0" u="none" strike="noStrike" dirty="0">
                          <a:solidFill>
                            <a:srgbClr val="00206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コースで完結です）。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/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◆訓練内容等のご不明な点、あるいは安全面・健康上においてご不安な点などございましたら、あらかじめご相談下さい。</a:t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◆独立行政法人高齢・障害・求職者雇用支援機構は「個人情報の保護に関する法律」（平成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年法律第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号）を遵守し、保有個人情報を適切に管理し、個人の権利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利益</a:t>
                      </a:r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/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を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保護いたします。当機構では、必要な個人情報を、利用目的の範囲内で利用させていただきます。ご記入いただいた個人情報は能力開発セミナーの受講に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関する</a:t>
                      </a:r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/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事務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処理（連絡、修了証書の交付、修了台帳の整備）及び業務統計、当機構の能力開発セミナーや関連するセミナー・イベント等の案内に利用させていただきます。</a:t>
                      </a:r>
                    </a:p>
                  </a:txBody>
                  <a:tcPr marL="4794" marR="4794" marT="47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2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98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2064</TotalTime>
  <Words>2185</Words>
  <Application>Microsoft Office PowerPoint</Application>
  <PresentationFormat>A4 210 x 297 mm</PresentationFormat>
  <Paragraphs>206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HGP創英角ｺﾞｼｯｸUB</vt:lpstr>
      <vt:lpstr>HGP明朝B</vt:lpstr>
      <vt:lpstr>HGP明朝E</vt:lpstr>
      <vt:lpstr>HGSｺﾞｼｯｸM</vt:lpstr>
      <vt:lpstr>HGS創英角ｺﾞｼｯｸUB</vt:lpstr>
      <vt:lpstr>HG丸ｺﾞｼｯｸM-PRO</vt:lpstr>
      <vt:lpstr>ＭＳ Ｐゴシック</vt:lpstr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fukui tomomi</dc:creator>
  <cp:lastModifiedBy>沖縄　嘱託００５</cp:lastModifiedBy>
  <cp:revision>106</cp:revision>
  <cp:lastPrinted>2023-03-06T00:13:43Z</cp:lastPrinted>
  <dcterms:created xsi:type="dcterms:W3CDTF">2019-01-11T09:06:10Z</dcterms:created>
  <dcterms:modified xsi:type="dcterms:W3CDTF">2023-06-15T04:23:05Z</dcterms:modified>
</cp:coreProperties>
</file>